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319" r:id="rId2"/>
    <p:sldId id="313" r:id="rId3"/>
    <p:sldId id="315" r:id="rId4"/>
    <p:sldId id="303" r:id="rId5"/>
    <p:sldId id="317" r:id="rId6"/>
    <p:sldId id="318" r:id="rId7"/>
    <p:sldId id="283" r:id="rId8"/>
    <p:sldId id="285" r:id="rId9"/>
    <p:sldId id="299" r:id="rId10"/>
    <p:sldId id="305" r:id="rId11"/>
    <p:sldId id="309" r:id="rId12"/>
  </p:sldIdLst>
  <p:sldSz cx="9144000" cy="6858000" type="screen4x3"/>
  <p:notesSz cx="9107488" cy="6858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02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C9F50A-EAF4-4C17-A89C-1F63B4043A71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8EC47E20-7593-4F02-B724-7B37BE5F35F3}">
      <dgm:prSet phldrT="[Texto]"/>
      <dgm:spPr>
        <a:solidFill>
          <a:schemeClr val="bg1"/>
        </a:solidFill>
      </dgm:spPr>
      <dgm:t>
        <a:bodyPr/>
        <a:lstStyle/>
        <a:p>
          <a:endParaRPr lang="es-CO" dirty="0"/>
        </a:p>
      </dgm:t>
    </dgm:pt>
    <dgm:pt modelId="{F8537195-8331-4882-AB03-D2F6FA382FE6}" type="parTrans" cxnId="{7A012B36-C33D-40A7-9D8A-23F3E3382486}">
      <dgm:prSet/>
      <dgm:spPr/>
      <dgm:t>
        <a:bodyPr/>
        <a:lstStyle/>
        <a:p>
          <a:endParaRPr lang="es-CO"/>
        </a:p>
      </dgm:t>
    </dgm:pt>
    <dgm:pt modelId="{C098B761-3000-4AA0-9BD0-FAD82DC972E3}" type="sibTrans" cxnId="{7A012B36-C33D-40A7-9D8A-23F3E3382486}">
      <dgm:prSet/>
      <dgm:spPr/>
      <dgm:t>
        <a:bodyPr/>
        <a:lstStyle/>
        <a:p>
          <a:endParaRPr lang="es-CO"/>
        </a:p>
      </dgm:t>
    </dgm:pt>
    <dgm:pt modelId="{3F40EAA8-95D7-4DA7-B359-CB348897632B}" type="pres">
      <dgm:prSet presAssocID="{11C9F50A-EAF4-4C17-A89C-1F63B4043A71}" presName="Name0" presStyleCnt="0">
        <dgm:presLayoutVars>
          <dgm:dir/>
          <dgm:resizeHandles val="exact"/>
        </dgm:presLayoutVars>
      </dgm:prSet>
      <dgm:spPr/>
    </dgm:pt>
    <dgm:pt modelId="{4793CBE3-2AD2-40BC-AA2A-8DE790357B80}" type="pres">
      <dgm:prSet presAssocID="{8EC47E20-7593-4F02-B724-7B37BE5F35F3}" presName="parTxOnly" presStyleLbl="node1" presStyleIdx="0" presStyleCnt="1" custScaleX="298871" custScaleY="319386" custLinFactNeighborX="-355" custLinFactNeighborY="0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7A012B36-C33D-40A7-9D8A-23F3E3382486}" srcId="{11C9F50A-EAF4-4C17-A89C-1F63B4043A71}" destId="{8EC47E20-7593-4F02-B724-7B37BE5F35F3}" srcOrd="0" destOrd="0" parTransId="{F8537195-8331-4882-AB03-D2F6FA382FE6}" sibTransId="{C098B761-3000-4AA0-9BD0-FAD82DC972E3}"/>
    <dgm:cxn modelId="{FFBE6A3D-7C5F-4E5B-BAF3-A4D766BF9387}" type="presOf" srcId="{8EC47E20-7593-4F02-B724-7B37BE5F35F3}" destId="{4793CBE3-2AD2-40BC-AA2A-8DE790357B80}" srcOrd="0" destOrd="0" presId="urn:microsoft.com/office/officeart/2005/8/layout/hChevron3"/>
    <dgm:cxn modelId="{CB1261F3-1CE3-44A1-8266-D3E317575C95}" type="presOf" srcId="{11C9F50A-EAF4-4C17-A89C-1F63B4043A71}" destId="{3F40EAA8-95D7-4DA7-B359-CB348897632B}" srcOrd="0" destOrd="0" presId="urn:microsoft.com/office/officeart/2005/8/layout/hChevron3"/>
    <dgm:cxn modelId="{C50529E3-7EA2-466E-BB6D-7188F77BD320}" type="presParOf" srcId="{3F40EAA8-95D7-4DA7-B359-CB348897632B}" destId="{4793CBE3-2AD2-40BC-AA2A-8DE790357B80}" srcOrd="0" destOrd="0" presId="urn:microsoft.com/office/officeart/2005/8/layout/hChevron3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93CBE3-2AD2-40BC-AA2A-8DE790357B80}">
      <dsp:nvSpPr>
        <dsp:cNvPr id="0" name=""/>
        <dsp:cNvSpPr/>
      </dsp:nvSpPr>
      <dsp:spPr>
        <a:xfrm>
          <a:off x="0" y="0"/>
          <a:ext cx="6334434" cy="2304256"/>
        </a:xfrm>
        <a:prstGeom prst="homePlate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6710" tIns="173355" rIns="86678" bIns="17335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6500" kern="1200" dirty="0"/>
        </a:p>
      </dsp:txBody>
      <dsp:txXfrm>
        <a:off x="0" y="0"/>
        <a:ext cx="5758370" cy="23042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46578" cy="3430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158802" y="0"/>
            <a:ext cx="3946578" cy="3430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863D4F-DEF3-4559-8164-7AC6F8E05120}" type="datetimeFigureOut">
              <a:rPr lang="es-CO" smtClean="0"/>
              <a:pPr/>
              <a:t>09/01/2013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6513725"/>
            <a:ext cx="3946578" cy="34307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158802" y="6513725"/>
            <a:ext cx="3946578" cy="34307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CA5EF2-AA49-4EA9-A06E-8938C896D82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734260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46578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5158802" y="0"/>
            <a:ext cx="3946578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C3F984-D9D7-45A2-89D9-F12F271324A3}" type="datetimeFigureOut">
              <a:rPr lang="es-CO" smtClean="0"/>
              <a:pPr/>
              <a:t>09/01/2013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2838450" y="514350"/>
            <a:ext cx="3430588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910749" y="3257550"/>
            <a:ext cx="728599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46578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5158802" y="6513910"/>
            <a:ext cx="3946578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B250BF-014B-4398-94B5-D4A4A11C283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70268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F8D8C-AFF5-4013-BAF0-F38F8B83941E}" type="datetime1">
              <a:rPr lang="es-CO" smtClean="0"/>
              <a:pPr/>
              <a:t>09/01/2013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8DC3-8E14-4855-884A-DA8FBA12D8D6}" type="datetime1">
              <a:rPr lang="es-CO" smtClean="0"/>
              <a:pPr/>
              <a:t>09/01/2013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25168-956A-4BF2-A05A-AE48EBFF9BB0}" type="datetime1">
              <a:rPr lang="es-CO" smtClean="0"/>
              <a:pPr/>
              <a:t>09/01/2013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8D8E0-C816-414D-917F-BA7EA932CA71}" type="datetime1">
              <a:rPr lang="es-CO" smtClean="0"/>
              <a:pPr/>
              <a:t>09/01/2013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6D1AF-BE2F-4332-B042-1713D5D49C7B}" type="datetime1">
              <a:rPr lang="es-CO" smtClean="0"/>
              <a:pPr/>
              <a:t>09/01/2013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3D07-18C2-4BD8-9D27-89118DC6E4F7}" type="datetime1">
              <a:rPr lang="es-CO" smtClean="0"/>
              <a:pPr/>
              <a:t>09/01/2013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E0415-02FB-4D22-AE4E-936C6FC1DDC3}" type="datetime1">
              <a:rPr lang="es-CO" smtClean="0"/>
              <a:pPr/>
              <a:t>09/01/2013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59E96-85D3-410D-AEB4-26A12FDA4C78}" type="datetime1">
              <a:rPr lang="es-CO" smtClean="0"/>
              <a:pPr/>
              <a:t>09/01/2013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DD35B-98B0-4C4B-BCCD-15826E13E44A}" type="datetime1">
              <a:rPr lang="es-CO" smtClean="0"/>
              <a:pPr/>
              <a:t>09/01/2013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3006-C155-48C7-B98C-95C7B11FDF92}" type="datetime1">
              <a:rPr lang="es-CO" smtClean="0"/>
              <a:pPr/>
              <a:t>09/01/2013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539CA-36BE-4C93-9A90-FE021A852469}" type="datetime1">
              <a:rPr lang="es-CO" smtClean="0"/>
              <a:pPr/>
              <a:t>09/01/2013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EE651-08A2-467C-8263-E2E78521E141}" type="datetime1">
              <a:rPr lang="es-CO" smtClean="0"/>
              <a:pPr/>
              <a:t>09/01/2013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24EAC-73CB-4F07-A701-58E89FD9A2F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21705" y="1772816"/>
            <a:ext cx="9165705" cy="1944216"/>
          </a:xfrm>
          <a:prstGeom prst="rect">
            <a:avLst/>
          </a:prstGeom>
          <a:solidFill>
            <a:srgbClr val="FF8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960" y="1916832"/>
            <a:ext cx="9104040" cy="1800200"/>
          </a:xfrm>
        </p:spPr>
        <p:txBody>
          <a:bodyPr>
            <a:noAutofit/>
          </a:bodyPr>
          <a:lstStyle/>
          <a:p>
            <a:r>
              <a:rPr lang="es-CO" sz="6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Hacia </a:t>
            </a:r>
            <a:r>
              <a:rPr lang="es-CO" sz="6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producción de capital </a:t>
            </a:r>
            <a:r>
              <a:rPr lang="es-CO" sz="6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Humano</a:t>
            </a:r>
            <a:endParaRPr lang="es-CO" sz="6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30931" y="4104362"/>
            <a:ext cx="846043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ea typeface="+mj-ea"/>
                <a:cs typeface="Andalus" pitchFamily="18" charset="-78"/>
              </a:rPr>
              <a:t>PEDRO ANTONIO PINILLA PACHECO</a:t>
            </a:r>
          </a:p>
          <a:p>
            <a:pPr algn="ctr"/>
            <a:r>
              <a:rPr lang="es-CO" sz="2400" b="1" dirty="0" smtClean="0">
                <a:solidFill>
                  <a:srgbClr val="002060"/>
                </a:solidFill>
                <a:latin typeface="Andalus" pitchFamily="18" charset="-78"/>
                <a:ea typeface="+mj-ea"/>
                <a:cs typeface="Andalus" pitchFamily="18" charset="-78"/>
              </a:rPr>
              <a:t>Licenciado </a:t>
            </a:r>
            <a:r>
              <a:rPr lang="es-CO" sz="2400" b="1" dirty="0">
                <a:solidFill>
                  <a:srgbClr val="002060"/>
                </a:solidFill>
                <a:latin typeface="Andalus" pitchFamily="18" charset="-78"/>
                <a:ea typeface="+mj-ea"/>
                <a:cs typeface="Andalus" pitchFamily="18" charset="-78"/>
              </a:rPr>
              <a:t>en Ciencias Sociales y </a:t>
            </a:r>
            <a:r>
              <a:rPr lang="es-CO" sz="2400" b="1" dirty="0" smtClean="0">
                <a:solidFill>
                  <a:srgbClr val="002060"/>
                </a:solidFill>
                <a:latin typeface="Andalus" pitchFamily="18" charset="-78"/>
                <a:ea typeface="+mj-ea"/>
                <a:cs typeface="Andalus" pitchFamily="18" charset="-78"/>
              </a:rPr>
              <a:t>Económicas de </a:t>
            </a:r>
            <a:r>
              <a:rPr lang="es-CO" sz="2400" b="1" dirty="0">
                <a:solidFill>
                  <a:srgbClr val="002060"/>
                </a:solidFill>
                <a:latin typeface="Andalus" pitchFamily="18" charset="-78"/>
                <a:ea typeface="+mj-ea"/>
                <a:cs typeface="Andalus" pitchFamily="18" charset="-78"/>
              </a:rPr>
              <a:t>la Universidad Pedagógica y Tecnológica de Colombia, en Tunja.  Docente, investigador y consultor para asuntos educativos en entidades como el Ministerio de Educacional Nacional y la Procuraduría General de la Nación. </a:t>
            </a:r>
          </a:p>
        </p:txBody>
      </p:sp>
      <p:pic>
        <p:nvPicPr>
          <p:cNvPr id="5" name="4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1705" y="0"/>
            <a:ext cx="9165705" cy="1108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149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9512" y="260648"/>
            <a:ext cx="8712968" cy="6408712"/>
          </a:xfrm>
        </p:spPr>
        <p:txBody>
          <a:bodyPr>
            <a:normAutofit/>
          </a:bodyPr>
          <a:lstStyle/>
          <a:p>
            <a:endParaRPr lang="es-CO" sz="1800" dirty="0" smtClean="0"/>
          </a:p>
          <a:p>
            <a:pPr algn="just"/>
            <a:r>
              <a:rPr lang="es-CO" sz="1800" b="1" dirty="0" smtClean="0">
                <a:solidFill>
                  <a:schemeClr val="tx1"/>
                </a:solidFill>
              </a:rPr>
              <a:t>			  </a:t>
            </a:r>
          </a:p>
          <a:p>
            <a:endParaRPr lang="es-CO" sz="1800" b="1" dirty="0" smtClean="0">
              <a:solidFill>
                <a:schemeClr val="tx1"/>
              </a:solidFill>
            </a:endParaRPr>
          </a:p>
          <a:p>
            <a:endParaRPr lang="es-CO" sz="1800" b="1" dirty="0" smtClean="0">
              <a:solidFill>
                <a:schemeClr val="tx1"/>
              </a:solidFill>
            </a:endParaRPr>
          </a:p>
          <a:p>
            <a:endParaRPr lang="es-CO" sz="1800" b="1" dirty="0" smtClean="0">
              <a:solidFill>
                <a:schemeClr val="tx1"/>
              </a:solidFill>
            </a:endParaRPr>
          </a:p>
          <a:p>
            <a:endParaRPr lang="es-CO" sz="1800" b="1" dirty="0" smtClean="0">
              <a:solidFill>
                <a:schemeClr val="tx1"/>
              </a:solidFill>
            </a:endParaRPr>
          </a:p>
          <a:p>
            <a:endParaRPr lang="es-CO" sz="1800" b="1" dirty="0" smtClean="0">
              <a:solidFill>
                <a:schemeClr val="tx1"/>
              </a:solidFill>
            </a:endParaRPr>
          </a:p>
          <a:p>
            <a:pPr algn="just"/>
            <a:r>
              <a:rPr lang="es-CO" sz="1800" b="1" dirty="0" smtClean="0">
                <a:solidFill>
                  <a:schemeClr val="tx1"/>
                </a:solidFill>
              </a:rPr>
              <a:t>	</a:t>
            </a:r>
            <a:endParaRPr lang="es-CO" sz="1800" b="1" dirty="0">
              <a:solidFill>
                <a:schemeClr val="tx1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2</a:t>
            </a:fld>
            <a:endParaRPr lang="es-CO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251520" y="116696"/>
          <a:ext cx="8640960" cy="65878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5688632"/>
              </a:tblGrid>
              <a:tr h="3020028">
                <a:tc>
                  <a:txBody>
                    <a:bodyPr/>
                    <a:lstStyle/>
                    <a:p>
                      <a:pPr algn="ctr"/>
                      <a:endParaRPr lang="es-CO" sz="1800" b="1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s-CO" sz="1800" b="1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s-CO" sz="1800" b="1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s-CO" sz="1800" b="1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s-CO" sz="1800" b="1" u="none" dirty="0" smtClean="0">
                          <a:solidFill>
                            <a:schemeClr val="tx1"/>
                          </a:solidFill>
                        </a:rPr>
                        <a:t>SISTEMA DE EDUCACIÓN  FORMAL</a:t>
                      </a:r>
                      <a:endParaRPr lang="es-CO" u="none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just"/>
                      <a:r>
                        <a:rPr lang="es-CO" sz="1800" b="1" u="none" dirty="0" smtClean="0">
                          <a:solidFill>
                            <a:schemeClr val="accent2"/>
                          </a:solidFill>
                        </a:rPr>
                        <a:t>         </a:t>
                      </a:r>
                    </a:p>
                    <a:p>
                      <a:pPr lvl="0" algn="just"/>
                      <a:r>
                        <a:rPr lang="es-CO" sz="1800" b="1" u="none" dirty="0" smtClean="0">
                          <a:solidFill>
                            <a:schemeClr val="accent2"/>
                          </a:solidFill>
                        </a:rPr>
                        <a:t>         PARADIGMA:             DERECHO</a:t>
                      </a:r>
                    </a:p>
                    <a:p>
                      <a:pPr lvl="1" algn="just"/>
                      <a:r>
                        <a:rPr lang="es-CO" sz="1800" b="1" u="none" dirty="0" smtClean="0">
                          <a:solidFill>
                            <a:schemeClr val="tx1"/>
                          </a:solidFill>
                        </a:rPr>
                        <a:t>SUJETO:                        </a:t>
                      </a:r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ESTUDIANTE </a:t>
                      </a:r>
                    </a:p>
                    <a:p>
                      <a:pPr lvl="1" algn="just"/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POLÍTICA: </a:t>
                      </a:r>
                      <a:r>
                        <a:rPr lang="es-CO" sz="18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                   FORMACIÓN </a:t>
                      </a:r>
                    </a:p>
                    <a:p>
                      <a:pPr lvl="1" algn="just"/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PRINCIPIO:                   UNIVERSALIDAD-DIFERENCIA</a:t>
                      </a:r>
                    </a:p>
                    <a:p>
                      <a:pPr marL="45720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RESPONSABLE:            ESTADO-SOCIEDAD-FLIA</a:t>
                      </a:r>
                    </a:p>
                    <a:p>
                      <a:pPr marL="45720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VISIÓN:                         INTEGRAL</a:t>
                      </a:r>
                      <a:r>
                        <a:rPr lang="es-CO" sz="1800" b="1" baseline="0" dirty="0" smtClean="0">
                          <a:solidFill>
                            <a:schemeClr val="tx1"/>
                          </a:solidFill>
                        </a:rPr>
                        <a:t> E INCLUSIVA</a:t>
                      </a:r>
                      <a:endParaRPr lang="es-CO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lvl="1" algn="just"/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FINALIDAD:                  SENTIDO Y  PROYECTO DE VIDA </a:t>
                      </a:r>
                    </a:p>
                    <a:p>
                      <a:pPr lvl="1" algn="just"/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PEDAGOGÍA:                ENSEÑANZA-APRENDIZAJE</a:t>
                      </a:r>
                    </a:p>
                    <a:p>
                      <a:pPr lvl="1" algn="just"/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DIDÁCTICA:                   INTERACTIVA</a:t>
                      </a:r>
                    </a:p>
                    <a:p>
                      <a:endParaRPr lang="es-C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21771">
                <a:tc>
                  <a:txBody>
                    <a:bodyPr/>
                    <a:lstStyle/>
                    <a:p>
                      <a:pPr algn="ctr"/>
                      <a:r>
                        <a:rPr lang="es-CO" b="1" dirty="0" smtClean="0"/>
                        <a:t>SISTEMA DE EDUCACIÓN PROFESIONAL</a:t>
                      </a:r>
                      <a:endParaRPr lang="es-CO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b="1" dirty="0" smtClean="0"/>
                        <a:t>EDUCACIÓN PARA EL TRABAJO Y EL DESARROLLO HUMANO</a:t>
                      </a:r>
                      <a:endParaRPr lang="es-CO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838857">
                <a:tc>
                  <a:txBody>
                    <a:bodyPr/>
                    <a:lstStyle/>
                    <a:p>
                      <a:pPr algn="ctr"/>
                      <a:endParaRPr lang="es-CO" sz="1800" b="1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s-CO" sz="1800" b="1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s-CO" sz="1800" b="1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SISTEMA DE PRODUCCIÓN DE CAPITAL HUMANO</a:t>
                      </a:r>
                      <a:endParaRPr lang="es-C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u="none" dirty="0" smtClean="0">
                          <a:solidFill>
                            <a:schemeClr val="tx1"/>
                          </a:solidFill>
                        </a:rPr>
                        <a:t>      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u="none" dirty="0" smtClean="0">
                          <a:solidFill>
                            <a:schemeClr val="tx1"/>
                          </a:solidFill>
                        </a:rPr>
                        <a:t>       </a:t>
                      </a:r>
                      <a:r>
                        <a:rPr lang="es-CO" sz="1800" b="1" u="none" dirty="0" smtClean="0">
                          <a:solidFill>
                            <a:schemeClr val="accent2"/>
                          </a:solidFill>
                        </a:rPr>
                        <a:t>PARADIGMA:                NEGOCIO</a:t>
                      </a:r>
                      <a:r>
                        <a:rPr lang="es-CO" sz="1800" b="1" dirty="0" smtClean="0">
                          <a:solidFill>
                            <a:schemeClr val="accent2"/>
                          </a:solidFill>
                        </a:rPr>
                        <a:t> </a:t>
                      </a:r>
                    </a:p>
                    <a:p>
                      <a:pPr marL="45720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SUJETO:                        RENTISTA - LUCRO</a:t>
                      </a:r>
                    </a:p>
                    <a:p>
                      <a:pPr marL="45720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POLÍTICA:                     SERVICIO-MERCANTILIZACIÓN</a:t>
                      </a:r>
                    </a:p>
                    <a:p>
                      <a:pPr marL="45720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PRINCIPIO:                   FOCALIZADA -HOMOGENEA</a:t>
                      </a:r>
                    </a:p>
                    <a:p>
                      <a:pPr marL="45720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RESPONSABLE:            PERSONA</a:t>
                      </a:r>
                    </a:p>
                    <a:p>
                      <a:pPr marL="45720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VISIÓN:                         REDUCCIONISTA</a:t>
                      </a:r>
                      <a:r>
                        <a:rPr lang="es-CO" sz="18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45720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baseline="0" dirty="0" smtClean="0">
                          <a:solidFill>
                            <a:schemeClr val="tx1"/>
                          </a:solidFill>
                        </a:rPr>
                        <a:t>FINALIDAD:                  LABORAL E INGRESO</a:t>
                      </a:r>
                      <a:endParaRPr lang="es-CO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45720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PEDAGOGÍA:                APRENDIZAJE</a:t>
                      </a:r>
                    </a:p>
                    <a:p>
                      <a:pPr marL="45720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dirty="0" smtClean="0">
                          <a:solidFill>
                            <a:schemeClr val="tx1"/>
                          </a:solidFill>
                        </a:rPr>
                        <a:t>DIDÁCTICA:                  CENTRADA EN </a:t>
                      </a:r>
                      <a:r>
                        <a:rPr lang="es-CO" sz="1800" b="1" dirty="0" err="1" smtClean="0">
                          <a:solidFill>
                            <a:schemeClr val="tx1"/>
                          </a:solidFill>
                        </a:rPr>
                        <a:t>TICs</a:t>
                      </a:r>
                      <a:endParaRPr lang="es-C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260648"/>
            <a:ext cx="8784976" cy="619268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3</a:t>
            </a:fld>
            <a:endParaRPr lang="es-CO"/>
          </a:p>
        </p:txBody>
      </p:sp>
      <p:graphicFrame>
        <p:nvGraphicFramePr>
          <p:cNvPr id="6" name="5 Diagrama"/>
          <p:cNvGraphicFramePr/>
          <p:nvPr/>
        </p:nvGraphicFramePr>
        <p:xfrm>
          <a:off x="395536" y="404664"/>
          <a:ext cx="6336704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6 CuadroTexto"/>
          <p:cNvSpPr txBox="1"/>
          <p:nvPr/>
        </p:nvSpPr>
        <p:spPr>
          <a:xfrm>
            <a:off x="683568" y="548680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/>
              <a:t>	      </a:t>
            </a:r>
            <a:r>
              <a:rPr lang="es-CO" sz="2800" b="1" dirty="0" smtClean="0"/>
              <a:t>1958   -    2000</a:t>
            </a:r>
            <a:endParaRPr lang="es-CO" sz="2800" b="1" dirty="0"/>
          </a:p>
        </p:txBody>
      </p:sp>
      <p:sp>
        <p:nvSpPr>
          <p:cNvPr id="9" name="8 Flecha derecha"/>
          <p:cNvSpPr/>
          <p:nvPr/>
        </p:nvSpPr>
        <p:spPr>
          <a:xfrm>
            <a:off x="539552" y="2636912"/>
            <a:ext cx="6264696" cy="136815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b="1" dirty="0" smtClean="0">
              <a:solidFill>
                <a:schemeClr val="tx1"/>
              </a:solidFill>
            </a:endParaRPr>
          </a:p>
          <a:p>
            <a:pPr algn="ctr"/>
            <a:r>
              <a:rPr lang="es-CO" b="1" dirty="0" smtClean="0">
                <a:solidFill>
                  <a:schemeClr val="tx1"/>
                </a:solidFill>
              </a:rPr>
              <a:t>Innovaciones en el reconocimiento  de la integralidad del sistema y de los factores asociados</a:t>
            </a:r>
          </a:p>
          <a:p>
            <a:pPr algn="ctr"/>
            <a:endParaRPr lang="es-CO" b="1" dirty="0">
              <a:solidFill>
                <a:schemeClr val="tx1"/>
              </a:solidFill>
            </a:endParaRPr>
          </a:p>
        </p:txBody>
      </p:sp>
      <p:sp>
        <p:nvSpPr>
          <p:cNvPr id="10" name="9 Flecha derecha"/>
          <p:cNvSpPr/>
          <p:nvPr/>
        </p:nvSpPr>
        <p:spPr>
          <a:xfrm>
            <a:off x="539552" y="3789040"/>
            <a:ext cx="6264696" cy="1152128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 smtClean="0">
                <a:solidFill>
                  <a:schemeClr val="tx1"/>
                </a:solidFill>
              </a:rPr>
              <a:t>Innovaciones y avances en formas de cobertura</a:t>
            </a:r>
            <a:endParaRPr lang="es-CO" b="1" dirty="0">
              <a:solidFill>
                <a:schemeClr val="tx1"/>
              </a:solidFill>
            </a:endParaRPr>
          </a:p>
        </p:txBody>
      </p:sp>
      <p:sp>
        <p:nvSpPr>
          <p:cNvPr id="11" name="10 Flecha derecha"/>
          <p:cNvSpPr/>
          <p:nvPr/>
        </p:nvSpPr>
        <p:spPr>
          <a:xfrm>
            <a:off x="539552" y="4869160"/>
            <a:ext cx="6192688" cy="122413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 smtClean="0">
                <a:solidFill>
                  <a:schemeClr val="tx1"/>
                </a:solidFill>
              </a:rPr>
              <a:t>Innovaciones en la financiación</a:t>
            </a:r>
          </a:p>
          <a:p>
            <a:pPr algn="ctr"/>
            <a:endParaRPr lang="es-CO" b="1" dirty="0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300192" y="404664"/>
            <a:ext cx="2714600" cy="59766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es-CO" sz="2800" b="1" dirty="0" smtClean="0"/>
          </a:p>
          <a:p>
            <a:pPr algn="ctr"/>
            <a:endParaRPr lang="es-CO" sz="2800" b="1" dirty="0" smtClean="0"/>
          </a:p>
          <a:p>
            <a:pPr algn="ctr"/>
            <a:endParaRPr lang="es-CO" sz="2800" b="1" dirty="0" smtClean="0"/>
          </a:p>
          <a:p>
            <a:pPr algn="ctr"/>
            <a:endParaRPr lang="es-CO" sz="2800" b="1" dirty="0" smtClean="0"/>
          </a:p>
          <a:p>
            <a:pPr algn="ctr"/>
            <a:r>
              <a:rPr lang="es-CO" sz="2800" b="1" dirty="0" smtClean="0"/>
              <a:t>Innovaciones</a:t>
            </a:r>
            <a:r>
              <a:rPr lang="es-CO" sz="2800" dirty="0" smtClean="0"/>
              <a:t> </a:t>
            </a:r>
          </a:p>
          <a:p>
            <a:pPr algn="ctr"/>
            <a:r>
              <a:rPr lang="es-CO" sz="2800" b="1" dirty="0" smtClean="0"/>
              <a:t>Disruptivas</a:t>
            </a:r>
            <a:r>
              <a:rPr lang="es-CO" sz="2800" dirty="0" smtClean="0"/>
              <a:t>				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-900608" y="4046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O" dirty="0"/>
          </a:p>
        </p:txBody>
      </p:sp>
      <p:sp>
        <p:nvSpPr>
          <p:cNvPr id="14" name="13 CuadroTexto"/>
          <p:cNvSpPr txBox="1"/>
          <p:nvPr/>
        </p:nvSpPr>
        <p:spPr>
          <a:xfrm>
            <a:off x="1043608" y="1268760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dirty="0" smtClean="0"/>
              <a:t>DERECHO  A  LA  EDUCACIÓN</a:t>
            </a:r>
            <a:endParaRPr lang="es-CO" sz="2400" b="1" dirty="0"/>
          </a:p>
        </p:txBody>
      </p:sp>
      <p:sp>
        <p:nvSpPr>
          <p:cNvPr id="16" name="15 CuadroTexto"/>
          <p:cNvSpPr txBox="1"/>
          <p:nvPr/>
        </p:nvSpPr>
        <p:spPr>
          <a:xfrm>
            <a:off x="6516216" y="1484784"/>
            <a:ext cx="2304256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b="1" dirty="0" smtClean="0"/>
              <a:t>NEGOCIO</a:t>
            </a:r>
          </a:p>
          <a:p>
            <a:pPr algn="ctr"/>
            <a:r>
              <a:rPr lang="es-CO" b="1" dirty="0" smtClean="0"/>
              <a:t>MERCANTILIZACIÓN DE LA EDUCACIÓN </a:t>
            </a:r>
            <a:endParaRPr lang="es-CO" b="1" dirty="0"/>
          </a:p>
        </p:txBody>
      </p:sp>
      <p:sp>
        <p:nvSpPr>
          <p:cNvPr id="15" name="14 Rectángulo"/>
          <p:cNvSpPr/>
          <p:nvPr/>
        </p:nvSpPr>
        <p:spPr>
          <a:xfrm>
            <a:off x="5364088" y="404664"/>
            <a:ext cx="360040" cy="22322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s-CO" b="1" dirty="0" smtClean="0">
                <a:solidFill>
                  <a:schemeClr val="tx1"/>
                </a:solidFill>
              </a:rPr>
              <a:t>C.P. 1991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467544" y="476672"/>
            <a:ext cx="576064" cy="21602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s-CO" b="1" dirty="0" smtClean="0">
                <a:solidFill>
                  <a:schemeClr val="tx1"/>
                </a:solidFill>
              </a:rPr>
              <a:t>Primer Plan </a:t>
            </a:r>
            <a:r>
              <a:rPr lang="es-CO" b="1" dirty="0" err="1" smtClean="0">
                <a:solidFill>
                  <a:schemeClr val="tx1"/>
                </a:solidFill>
              </a:rPr>
              <a:t>Quinque-nal</a:t>
            </a:r>
            <a:r>
              <a:rPr lang="es-CO" b="1" dirty="0" smtClean="0">
                <a:solidFill>
                  <a:schemeClr val="tx1"/>
                </a:solidFill>
              </a:rPr>
              <a:t> de Educación</a:t>
            </a:r>
            <a:endParaRPr lang="es-CO" b="1" dirty="0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6372200" y="476672"/>
            <a:ext cx="244827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800" b="1" dirty="0" smtClean="0"/>
              <a:t>  </a:t>
            </a:r>
            <a:r>
              <a:rPr lang="es-CO" sz="2800" b="1" dirty="0" smtClean="0">
                <a:solidFill>
                  <a:schemeClr val="tx1"/>
                </a:solidFill>
              </a:rPr>
              <a:t>2001 -2012 …</a:t>
            </a:r>
            <a:endParaRPr lang="es-CO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9512" y="260648"/>
            <a:ext cx="8784976" cy="6408712"/>
          </a:xfrm>
        </p:spPr>
        <p:txBody>
          <a:bodyPr>
            <a:normAutofit/>
          </a:bodyPr>
          <a:lstStyle/>
          <a:p>
            <a:endParaRPr lang="es-CO" sz="2000" dirty="0" smtClean="0"/>
          </a:p>
          <a:p>
            <a:pPr algn="just"/>
            <a:r>
              <a:rPr lang="es-CO" sz="2400" b="1" dirty="0" smtClean="0">
                <a:solidFill>
                  <a:schemeClr val="tx1"/>
                </a:solidFill>
              </a:rPr>
              <a:t>“La educación es un derecho de la persona y un servicio público que tiene una función social; con ella se busca el acceso  al conocimiento a la ciencia,  a la técnica y a los demás  bienes y valores de la cultura.</a:t>
            </a:r>
          </a:p>
          <a:p>
            <a:pPr algn="just"/>
            <a:endParaRPr lang="es-CO" sz="2400" b="1" dirty="0" smtClean="0">
              <a:solidFill>
                <a:schemeClr val="tx1"/>
              </a:solidFill>
            </a:endParaRPr>
          </a:p>
          <a:p>
            <a:pPr algn="just"/>
            <a:r>
              <a:rPr lang="es-CO" sz="2400" b="1" dirty="0" smtClean="0">
                <a:solidFill>
                  <a:schemeClr val="tx1"/>
                </a:solidFill>
              </a:rPr>
              <a:t>“La educación formará al colombiano en el respeto a los derechos humanos, a la paz y a la democracia; y en la práctica del trabajo y la recreación, para el mejoramiento cultural, científico, tecnológico y para la protección del ambiente…” </a:t>
            </a:r>
          </a:p>
          <a:p>
            <a:pPr algn="just"/>
            <a:endParaRPr lang="es-CO" sz="2400" b="1" dirty="0" smtClean="0">
              <a:solidFill>
                <a:schemeClr val="tx1"/>
              </a:solidFill>
            </a:endParaRPr>
          </a:p>
          <a:p>
            <a:pPr algn="r"/>
            <a:r>
              <a:rPr lang="es-CO" sz="1600" b="1" dirty="0" smtClean="0">
                <a:solidFill>
                  <a:schemeClr val="tx1"/>
                </a:solidFill>
              </a:rPr>
              <a:t>Constitución Política de Colombia</a:t>
            </a:r>
          </a:p>
          <a:p>
            <a:pPr algn="r"/>
            <a:r>
              <a:rPr lang="es-CO" sz="1600" b="1" dirty="0" smtClean="0">
                <a:solidFill>
                  <a:schemeClr val="tx1"/>
                </a:solidFill>
              </a:rPr>
              <a:t>Artículo 67</a:t>
            </a:r>
          </a:p>
          <a:p>
            <a:pPr algn="r"/>
            <a:endParaRPr lang="es-CO" sz="1600" b="1" dirty="0">
              <a:solidFill>
                <a:schemeClr val="tx1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4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9512" y="260648"/>
            <a:ext cx="8784976" cy="6408712"/>
          </a:xfrm>
        </p:spPr>
        <p:txBody>
          <a:bodyPr>
            <a:normAutofit/>
          </a:bodyPr>
          <a:lstStyle/>
          <a:p>
            <a:endParaRPr lang="es-CO" sz="1800" dirty="0" smtClean="0"/>
          </a:p>
          <a:p>
            <a:pPr algn="just"/>
            <a:r>
              <a:rPr lang="es-CO" sz="2000" b="1" dirty="0" smtClean="0">
                <a:solidFill>
                  <a:schemeClr val="tx1"/>
                </a:solidFill>
              </a:rPr>
              <a:t>“La educación… es quizás la herramienta más efectiva para reducir la inequidad y alcanzar igualdad de condiciones para la </a:t>
            </a:r>
            <a:r>
              <a:rPr lang="es-CO" sz="2000" b="1" u="sng" dirty="0" smtClean="0">
                <a:solidFill>
                  <a:schemeClr val="tx1"/>
                </a:solidFill>
              </a:rPr>
              <a:t>generación de ingresos</a:t>
            </a:r>
            <a:r>
              <a:rPr lang="es-CO" sz="2000" b="1" dirty="0" smtClean="0">
                <a:solidFill>
                  <a:schemeClr val="tx1"/>
                </a:solidFill>
              </a:rPr>
              <a:t>. A través de una educación equitativa, de calidad y con pertinencia, la población puede acceder con mayor facilidad a un </a:t>
            </a:r>
            <a:r>
              <a:rPr lang="es-CO" sz="2000" b="1" u="sng" dirty="0" smtClean="0">
                <a:solidFill>
                  <a:schemeClr val="tx1"/>
                </a:solidFill>
              </a:rPr>
              <a:t>empleo</a:t>
            </a:r>
            <a:r>
              <a:rPr lang="es-CO" sz="2000" b="1" dirty="0" smtClean="0">
                <a:solidFill>
                  <a:schemeClr val="tx1"/>
                </a:solidFill>
              </a:rPr>
              <a:t> formal o emprender con más posibilidades de éxito una iniciativa empresarial. Lo anterior, sin olvidar los múltiples efectos positivos que genera la educación sobre el desarrollo personal de los individuos.</a:t>
            </a:r>
          </a:p>
          <a:p>
            <a:pPr algn="just"/>
            <a:endParaRPr lang="es-CO" sz="2000" b="1" dirty="0" smtClean="0">
              <a:solidFill>
                <a:schemeClr val="tx1"/>
              </a:solidFill>
            </a:endParaRPr>
          </a:p>
          <a:p>
            <a:pPr algn="just"/>
            <a:r>
              <a:rPr lang="es-CO" sz="2000" b="1" dirty="0" smtClean="0">
                <a:solidFill>
                  <a:schemeClr val="tx1"/>
                </a:solidFill>
              </a:rPr>
              <a:t>“En el Plan Nacional de Desarrollo 2010‐2014 entendemos la educación como un proceso continuo que comienza en las primeras etapas de vida y termina en la tercera edad. Constituye, como tal, un proceso evolutivo que constantemente se adapta a un entorno cambiante”</a:t>
            </a:r>
            <a:r>
              <a:rPr lang="es-CO" sz="20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endParaRPr lang="es-CO" sz="2000" dirty="0" smtClean="0">
              <a:solidFill>
                <a:schemeClr val="tx1"/>
              </a:solidFill>
            </a:endParaRPr>
          </a:p>
          <a:p>
            <a:pPr algn="r"/>
            <a:r>
              <a:rPr lang="es-CO" sz="1600" b="1" i="1" dirty="0" smtClean="0">
                <a:solidFill>
                  <a:schemeClr val="tx1"/>
                </a:solidFill>
              </a:rPr>
              <a:t>Bases del Plan Nacional de Desarrollo 2010-2014</a:t>
            </a:r>
          </a:p>
          <a:p>
            <a:pPr algn="r"/>
            <a:r>
              <a:rPr lang="es-CO" sz="1600" b="1" i="1" dirty="0" smtClean="0">
                <a:solidFill>
                  <a:schemeClr val="tx1"/>
                </a:solidFill>
              </a:rPr>
              <a:t>Prosperidad para todos</a:t>
            </a:r>
          </a:p>
          <a:p>
            <a:pPr algn="r"/>
            <a:r>
              <a:rPr lang="es-CO" sz="1600" b="1" i="1" dirty="0" smtClean="0">
                <a:solidFill>
                  <a:schemeClr val="tx1"/>
                </a:solidFill>
              </a:rPr>
              <a:t>Página 252</a:t>
            </a:r>
          </a:p>
          <a:p>
            <a:pPr algn="r"/>
            <a:endParaRPr lang="es-CO" sz="1600" b="1" i="1" dirty="0" smtClean="0">
              <a:solidFill>
                <a:schemeClr val="tx1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5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260648"/>
            <a:ext cx="8712968" cy="6264696"/>
          </a:xfrm>
        </p:spPr>
        <p:txBody>
          <a:bodyPr/>
          <a:lstStyle/>
          <a:p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r>
              <a:rPr lang="es-CO" sz="4000" dirty="0" smtClean="0">
                <a:solidFill>
                  <a:schemeClr val="tx1"/>
                </a:solidFill>
              </a:rPr>
              <a:t>GRACIAS</a:t>
            </a:r>
            <a:endParaRPr lang="es-CO" sz="4000" dirty="0">
              <a:solidFill>
                <a:schemeClr val="tx1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6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9512" y="332656"/>
            <a:ext cx="8784976" cy="6336704"/>
          </a:xfrm>
        </p:spPr>
        <p:txBody>
          <a:bodyPr>
            <a:normAutofit fontScale="92500" lnSpcReduction="10000"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MX" sz="2800" u="sng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sz="2100" b="1" u="sng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LA EDUCACIÓN EN LOS PLANES NACIONALES DE DESARROLLO</a:t>
            </a:r>
            <a:endParaRPr lang="es-CO" sz="2100" b="1" u="sng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MX" sz="24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2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s-CO" sz="19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2006-2010 Remoción de la pobreza y promoción del empleo y la 	     	   	       equidad (AUV)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 sz="19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19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 2002-2006 Construir equidad social  (AUV)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 sz="19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19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 1998-2002 Reconstitución del tejido social  (APA)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 sz="19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19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 1994-1998 El tiempo de la gente  (ESP)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 sz="19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19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 1990-1994 Infraestructura social  (CGT)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 sz="19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19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 1986-1990 Programas sectoriales para el desarrollo social (VBV)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 sz="19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19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 1982-1986 Política Social  (BBC)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 sz="19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19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 1978-1982 La nueva política social (JCTA)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 sz="19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19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 1974-1978 Programas sociales  (ALM)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MX" sz="1900" b="1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sz="19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	1970-1974 Educación  (MPB)</a:t>
            </a:r>
            <a:endParaRPr lang="es-CO" sz="1900" b="1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7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88640"/>
            <a:ext cx="8712968" cy="6408712"/>
          </a:xfrm>
        </p:spPr>
        <p:txBody>
          <a:bodyPr>
            <a:normAutofit/>
          </a:bodyPr>
          <a:lstStyle/>
          <a:p>
            <a:r>
              <a:rPr lang="es-CO" sz="1800" b="1" dirty="0" smtClean="0">
                <a:solidFill>
                  <a:schemeClr val="tx1"/>
                </a:solidFill>
              </a:rPr>
              <a:t>PND. 2010-2014 POPERIDAD PARA TODOS</a:t>
            </a:r>
          </a:p>
          <a:p>
            <a:r>
              <a:rPr lang="es-CO" sz="1800" b="1" u="sng" dirty="0" smtClean="0">
                <a:solidFill>
                  <a:schemeClr val="tx1"/>
                </a:solidFill>
              </a:rPr>
              <a:t>Competitividad y crecimiento de la productividad  </a:t>
            </a:r>
          </a:p>
          <a:p>
            <a:pPr lvl="5" algn="just"/>
            <a:endParaRPr lang="es-CO" sz="1800" b="1" u="sng" dirty="0" smtClean="0">
              <a:solidFill>
                <a:schemeClr val="tx1"/>
              </a:solidFill>
            </a:endParaRP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s-CO" sz="1800" b="1" i="1" dirty="0" smtClean="0">
                <a:solidFill>
                  <a:schemeClr val="tx1"/>
                </a:solidFill>
              </a:rPr>
              <a:t>Mejoramiento de la calidad de la educación y desarrollo de competencias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s-CO" sz="1800" b="1" dirty="0" smtClean="0">
                <a:solidFill>
                  <a:schemeClr val="tx1"/>
                </a:solidFill>
              </a:rPr>
              <a:t>Formalización laboral y empresarial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s-CO" sz="1800" b="1" dirty="0" smtClean="0">
                <a:solidFill>
                  <a:schemeClr val="tx1"/>
                </a:solidFill>
              </a:rPr>
              <a:t>Servicios de transporte y logística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s-CO" sz="1800" b="1" dirty="0" smtClean="0">
                <a:solidFill>
                  <a:schemeClr val="tx1"/>
                </a:solidFill>
              </a:rPr>
              <a:t>Tecnologías de la información y la comunicación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s-CO" sz="1800" b="1" dirty="0" smtClean="0">
                <a:solidFill>
                  <a:schemeClr val="tx1"/>
                </a:solidFill>
              </a:rPr>
              <a:t>Acceso a servicios financieros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s-CO" sz="1800" b="1" dirty="0" smtClean="0">
                <a:solidFill>
                  <a:schemeClr val="tx1"/>
                </a:solidFill>
              </a:rPr>
              <a:t>Desarrollo del mercado de capitales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s-CO" sz="1800" b="1" dirty="0" smtClean="0">
                <a:solidFill>
                  <a:schemeClr val="tx1"/>
                </a:solidFill>
              </a:rPr>
              <a:t>Mejoramiento del entorno de negocios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s-CO" sz="1800" b="1" dirty="0" smtClean="0">
                <a:solidFill>
                  <a:schemeClr val="tx1"/>
                </a:solidFill>
              </a:rPr>
              <a:t>Participación privada en la oferta de bienes públicos</a:t>
            </a:r>
          </a:p>
          <a:p>
            <a:endParaRPr lang="es-CO" sz="240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8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332656"/>
            <a:ext cx="8640960" cy="6336704"/>
          </a:xfrm>
        </p:spPr>
        <p:txBody>
          <a:bodyPr>
            <a:normAutofit/>
          </a:bodyPr>
          <a:lstStyle/>
          <a:p>
            <a:pPr algn="just"/>
            <a:r>
              <a:rPr lang="es-CO" sz="1400" dirty="0" smtClean="0"/>
              <a:t> </a:t>
            </a:r>
          </a:p>
          <a:p>
            <a:r>
              <a:rPr lang="es-CO" sz="1900" b="1" dirty="0" smtClean="0">
                <a:solidFill>
                  <a:schemeClr val="tx1"/>
                </a:solidFill>
              </a:rPr>
              <a:t>DIEZ POLÍTICAS MÁS O MENOS ACEPTADAS POR TODO EL MUNDO EN WASHINGTON. </a:t>
            </a:r>
          </a:p>
          <a:p>
            <a:pPr lvl="0" algn="just"/>
            <a:endParaRPr lang="es-CO" sz="2400" dirty="0" smtClean="0">
              <a:solidFill>
                <a:schemeClr val="tx1"/>
              </a:solidFill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s-CO" sz="1900" b="1" dirty="0" smtClean="0">
                <a:solidFill>
                  <a:schemeClr val="tx1"/>
                </a:solidFill>
              </a:rPr>
              <a:t>Disciplina presupuestaria (los presupuestos públicos no pueden tener déficit)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s-CO" sz="1900" b="1" dirty="0" smtClean="0">
                <a:solidFill>
                  <a:schemeClr val="tx1"/>
                </a:solidFill>
              </a:rPr>
              <a:t>Reordenamiento de las prioridades del gasto púbico (el gasto público debe concentrarse donde sea más rentable)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s-CO" sz="1900" b="1" dirty="0" smtClean="0">
                <a:solidFill>
                  <a:schemeClr val="tx1"/>
                </a:solidFill>
              </a:rPr>
              <a:t>Reforma impositiva (ampliar las bases de los impuestos y reducir los más altos)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s-CO" sz="1900" b="1" dirty="0" smtClean="0">
                <a:solidFill>
                  <a:schemeClr val="tx1"/>
                </a:solidFill>
              </a:rPr>
              <a:t>Liberalización de los tipos de interés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s-CO" sz="1900" b="1" dirty="0" smtClean="0">
                <a:solidFill>
                  <a:schemeClr val="tx1"/>
                </a:solidFill>
              </a:rPr>
              <a:t>Un tipo de cambio de la moneda competitivo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s-CO" sz="1900" b="1" dirty="0" smtClean="0">
                <a:solidFill>
                  <a:schemeClr val="tx1"/>
                </a:solidFill>
              </a:rPr>
              <a:t>Liberalización del comercio internacional (disminución de barreras aduaneras)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s-CO" sz="1900" b="1" dirty="0" smtClean="0">
                <a:solidFill>
                  <a:schemeClr val="tx1"/>
                </a:solidFill>
              </a:rPr>
              <a:t>Eliminación de las barreras a las inversiones extranjeras directas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s-CO" sz="1900" b="1" dirty="0" smtClean="0">
                <a:solidFill>
                  <a:schemeClr val="tx1"/>
                </a:solidFill>
              </a:rPr>
              <a:t>Privatización (venta de las empresas públicas y de los monopolios estatales)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s-CO" sz="1900" b="1" dirty="0" smtClean="0">
                <a:solidFill>
                  <a:schemeClr val="tx1"/>
                </a:solidFill>
              </a:rPr>
              <a:t>Desregulación de los mercados. 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s-CO" sz="1900" b="1" dirty="0" smtClean="0">
                <a:solidFill>
                  <a:schemeClr val="tx1"/>
                </a:solidFill>
              </a:rPr>
              <a:t>Protección de la propiedad privada.</a:t>
            </a:r>
          </a:p>
          <a:p>
            <a:pPr algn="just"/>
            <a:endParaRPr lang="es-CO" sz="140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9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332656"/>
            <a:ext cx="8640960" cy="6408712"/>
          </a:xfrm>
        </p:spPr>
        <p:txBody>
          <a:bodyPr>
            <a:normAutofit/>
          </a:bodyPr>
          <a:lstStyle/>
          <a:p>
            <a:pPr marL="457200" indent="-457200"/>
            <a:r>
              <a:rPr lang="es-CO" sz="1800" b="1" dirty="0" smtClean="0">
                <a:solidFill>
                  <a:schemeClr val="tx1"/>
                </a:solidFill>
              </a:rPr>
              <a:t>DERECHO A LA EDUCACIÓN    </a:t>
            </a:r>
          </a:p>
          <a:p>
            <a:pPr marL="457200" indent="-457200"/>
            <a:r>
              <a:rPr lang="es-CO" sz="1600" b="1" dirty="0" smtClean="0">
                <a:solidFill>
                  <a:schemeClr val="tx1"/>
                </a:solidFill>
              </a:rPr>
              <a:t>Elementos universales, indivisibles, interrelacionados e interdependientes que conforman el núcleo esencial mínimo, no negociable, del derecho a la educación</a:t>
            </a:r>
          </a:p>
          <a:p>
            <a:endParaRPr lang="es-CO" sz="1800" b="1" dirty="0" smtClean="0">
              <a:solidFill>
                <a:schemeClr val="tx1"/>
              </a:solidFill>
            </a:endParaRPr>
          </a:p>
          <a:p>
            <a:pPr lvl="3" algn="just"/>
            <a:r>
              <a:rPr lang="es-CO" sz="600" b="1" dirty="0" smtClean="0">
                <a:solidFill>
                  <a:schemeClr val="tx1"/>
                </a:solidFill>
              </a:rPr>
              <a:t>	</a:t>
            </a:r>
            <a:r>
              <a:rPr lang="es-CO" sz="1800" b="1" dirty="0" smtClean="0">
                <a:solidFill>
                  <a:schemeClr val="tx1"/>
                </a:solidFill>
              </a:rPr>
              <a:t>Asequibilidad 		Disponibilidad</a:t>
            </a:r>
          </a:p>
          <a:p>
            <a:pPr lvl="3" algn="just"/>
            <a:r>
              <a:rPr lang="es-CO" sz="1800" b="1" dirty="0" smtClean="0">
                <a:solidFill>
                  <a:schemeClr val="tx1"/>
                </a:solidFill>
              </a:rPr>
              <a:t>	Accesibilidad 		Acceso y permanencia</a:t>
            </a:r>
          </a:p>
          <a:p>
            <a:pPr lvl="3" algn="just"/>
            <a:r>
              <a:rPr lang="es-CO" sz="1800" b="1" dirty="0" smtClean="0">
                <a:solidFill>
                  <a:schemeClr val="tx1"/>
                </a:solidFill>
              </a:rPr>
              <a:t>	Adaptabilidad 		Relevancia y Pertinencia </a:t>
            </a:r>
          </a:p>
          <a:p>
            <a:pPr lvl="3" algn="just"/>
            <a:r>
              <a:rPr lang="es-CO" sz="1800" b="1" dirty="0" smtClean="0">
                <a:solidFill>
                  <a:schemeClr val="tx1"/>
                </a:solidFill>
              </a:rPr>
              <a:t>	Aceptabilidad		Calidad</a:t>
            </a:r>
          </a:p>
          <a:p>
            <a:pPr algn="just"/>
            <a:endParaRPr lang="es-CO" sz="1800" b="1" dirty="0" smtClean="0">
              <a:solidFill>
                <a:schemeClr val="tx1"/>
              </a:solidFill>
            </a:endParaRPr>
          </a:p>
          <a:p>
            <a:r>
              <a:rPr lang="es-CO" sz="1800" b="1" dirty="0" smtClean="0">
                <a:solidFill>
                  <a:schemeClr val="tx1"/>
                </a:solidFill>
              </a:rPr>
              <a:t>INNOVACIONES EN INTEGRALIDAD DEL SISTEMA Y DE LOS FACTORES ASOCIADOS</a:t>
            </a:r>
          </a:p>
          <a:p>
            <a:pPr lvl="3" algn="just"/>
            <a:r>
              <a:rPr lang="es-CO" sz="1800" b="1" dirty="0" smtClean="0">
                <a:solidFill>
                  <a:schemeClr val="tx1"/>
                </a:solidFill>
              </a:rPr>
              <a:t>- Organización MEN  (planeación, currículo, poblaciones, 			                                  organización escolar)	              	</a:t>
            </a:r>
          </a:p>
          <a:p>
            <a:pPr lvl="3" algn="just"/>
            <a:r>
              <a:rPr lang="es-CO" sz="1800" b="1" dirty="0" smtClean="0">
                <a:solidFill>
                  <a:schemeClr val="tx1"/>
                </a:solidFill>
              </a:rPr>
              <a:t>- ICFES   COLCIENCIAS   ICOLPE  COLCULTURA   COLDEPORTES</a:t>
            </a:r>
          </a:p>
          <a:p>
            <a:pPr lvl="3" algn="just"/>
            <a:r>
              <a:rPr lang="es-CO" sz="1800" b="1" dirty="0" smtClean="0">
                <a:solidFill>
                  <a:schemeClr val="tx1"/>
                </a:solidFill>
              </a:rPr>
              <a:t>- ICCE   INEM   CDR</a:t>
            </a:r>
          </a:p>
          <a:p>
            <a:pPr lvl="3" algn="just"/>
            <a:r>
              <a:rPr lang="es-CO" sz="1800" b="1" dirty="0" smtClean="0">
                <a:solidFill>
                  <a:schemeClr val="tx1"/>
                </a:solidFill>
              </a:rPr>
              <a:t>- PAN     DRI</a:t>
            </a:r>
          </a:p>
          <a:p>
            <a:pPr lvl="3" algn="just"/>
            <a:r>
              <a:rPr lang="es-CO" sz="1800" b="1" dirty="0" smtClean="0">
                <a:solidFill>
                  <a:schemeClr val="tx1"/>
                </a:solidFill>
              </a:rPr>
              <a:t>- Estatuto Docente – Sistema Nacional de Capacitación</a:t>
            </a:r>
          </a:p>
          <a:p>
            <a:pPr lvl="3" algn="just"/>
            <a:r>
              <a:rPr lang="es-CO" sz="1800" b="1" dirty="0" smtClean="0">
                <a:solidFill>
                  <a:schemeClr val="tx1"/>
                </a:solidFill>
              </a:rPr>
              <a:t>- Descentralización Administrativa y Nuclearización</a:t>
            </a:r>
          </a:p>
          <a:p>
            <a:pPr lvl="3" algn="just">
              <a:buFontTx/>
              <a:buChar char="-"/>
            </a:pPr>
            <a:r>
              <a:rPr lang="es-CO" sz="1800" b="1" dirty="0" smtClean="0">
                <a:solidFill>
                  <a:schemeClr val="tx1"/>
                </a:solidFill>
              </a:rPr>
              <a:t>Organizaciones de padres de familia</a:t>
            </a:r>
          </a:p>
          <a:p>
            <a:pPr lvl="3" algn="just">
              <a:buFontTx/>
              <a:buChar char="-"/>
            </a:pPr>
            <a:r>
              <a:rPr lang="es-CO" sz="1800" b="1" dirty="0" smtClean="0">
                <a:solidFill>
                  <a:schemeClr val="tx1"/>
                </a:solidFill>
              </a:rPr>
              <a:t> Constitución Política de Colombia, Ley 30 de 1992, Ley 115 de 1994</a:t>
            </a:r>
          </a:p>
          <a:p>
            <a:pPr lvl="5" algn="just"/>
            <a:endParaRPr lang="es-CO" sz="1800" b="1" dirty="0" smtClean="0">
              <a:solidFill>
                <a:schemeClr val="tx1"/>
              </a:solidFill>
            </a:endParaRPr>
          </a:p>
          <a:p>
            <a:pPr lvl="5" algn="just"/>
            <a:endParaRPr lang="es-CO" sz="1800" b="1" dirty="0" smtClean="0">
              <a:solidFill>
                <a:schemeClr val="tx1"/>
              </a:solidFill>
            </a:endParaRPr>
          </a:p>
          <a:p>
            <a:pPr algn="just"/>
            <a:endParaRPr lang="es-CO" sz="1800" b="1" dirty="0" smtClean="0">
              <a:solidFill>
                <a:schemeClr val="tx1"/>
              </a:solidFill>
            </a:endParaRPr>
          </a:p>
          <a:p>
            <a:endParaRPr lang="es-CO" sz="2400" dirty="0">
              <a:solidFill>
                <a:schemeClr val="tx1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10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332656"/>
            <a:ext cx="8568952" cy="6264696"/>
          </a:xfrm>
        </p:spPr>
        <p:txBody>
          <a:bodyPr>
            <a:normAutofit/>
          </a:bodyPr>
          <a:lstStyle/>
          <a:p>
            <a:r>
              <a:rPr lang="es-CO" sz="1800" b="1" dirty="0" smtClean="0">
                <a:solidFill>
                  <a:schemeClr val="tx1"/>
                </a:solidFill>
              </a:rPr>
              <a:t>PLAN NACIONAL DE DESARROLLO 2010-2014</a:t>
            </a:r>
          </a:p>
          <a:p>
            <a:r>
              <a:rPr lang="es-CO" sz="1800" b="1" u="sng" dirty="0" smtClean="0">
                <a:solidFill>
                  <a:schemeClr val="tx1"/>
                </a:solidFill>
              </a:rPr>
              <a:t>Educación de calidad el camino para la prosperidad: “Todos a aprender”: </a:t>
            </a:r>
          </a:p>
          <a:p>
            <a:endParaRPr lang="es-CO" sz="1800" b="1" dirty="0" smtClean="0">
              <a:solidFill>
                <a:schemeClr val="tx1"/>
              </a:solidFill>
            </a:endParaRPr>
          </a:p>
          <a:p>
            <a:r>
              <a:rPr lang="es-CO" sz="1800" b="1" dirty="0" smtClean="0">
                <a:solidFill>
                  <a:schemeClr val="tx1"/>
                </a:solidFill>
              </a:rPr>
              <a:t>Programa de Transformación de la Calidad Educativa, para mejorar los aprendizajes de los estudiantes de básica primaria del país. </a:t>
            </a:r>
          </a:p>
          <a:p>
            <a:endParaRPr lang="es-CO" sz="1800" b="1" dirty="0" smtClean="0">
              <a:solidFill>
                <a:schemeClr val="tx1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s-CO" sz="1800" b="1" dirty="0" smtClean="0">
                <a:solidFill>
                  <a:schemeClr val="tx1"/>
                </a:solidFill>
              </a:rPr>
              <a:t>Se invertirán cerca de $300.000 millones (2.1% de 14 billones) entre 2012 y 2014, que beneficiarán 3.000 establecimientos educativos de 52 entidades territoriales certificadas, 70.000 docentes y 2'300.000 estudiantes. Como resultado  se espera que el 25% de ellos mejore su nivel en las áreas de Lenguaje y Matemáticas en las pruebas Saber 3º y Saber 5º que se aplicarán en 2014.</a:t>
            </a:r>
          </a:p>
          <a:p>
            <a:pPr>
              <a:lnSpc>
                <a:spcPct val="150000"/>
              </a:lnSpc>
            </a:pPr>
            <a:endParaRPr lang="es-CO" sz="18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s-CO" sz="1800" b="1" dirty="0" smtClean="0">
                <a:solidFill>
                  <a:schemeClr val="tx1"/>
                </a:solidFill>
              </a:rPr>
              <a:t>100 formadores y 3.000 tutores docentes y directivos oficiales</a:t>
            </a:r>
            <a:endParaRPr lang="es-CO" sz="1800" b="1" dirty="0">
              <a:solidFill>
                <a:schemeClr val="tx1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4EAC-73CB-4F07-A701-58E89FD9A2F9}" type="slidenum">
              <a:rPr lang="es-CO" smtClean="0"/>
              <a:pPr/>
              <a:t>11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2456</TotalTime>
  <Words>774</Words>
  <Application>Microsoft Office PowerPoint</Application>
  <PresentationFormat>Presentación en pantalla (4:3)</PresentationFormat>
  <Paragraphs>162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Hacia la producción de capital Humano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Pedro Pinilla</dc:creator>
  <cp:lastModifiedBy>usuario</cp:lastModifiedBy>
  <cp:revision>80</cp:revision>
  <dcterms:created xsi:type="dcterms:W3CDTF">2012-03-25T22:23:41Z</dcterms:created>
  <dcterms:modified xsi:type="dcterms:W3CDTF">2013-01-10T01:38:09Z</dcterms:modified>
</cp:coreProperties>
</file>