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7" r:id="rId3"/>
    <p:sldId id="263" r:id="rId4"/>
    <p:sldId id="264" r:id="rId5"/>
    <p:sldId id="265" r:id="rId6"/>
    <p:sldId id="283" r:id="rId7"/>
    <p:sldId id="284" r:id="rId8"/>
    <p:sldId id="276" r:id="rId9"/>
    <p:sldId id="278" r:id="rId10"/>
    <p:sldId id="277" r:id="rId11"/>
    <p:sldId id="285" r:id="rId12"/>
    <p:sldId id="267" r:id="rId13"/>
    <p:sldId id="269" r:id="rId14"/>
    <p:sldId id="286" r:id="rId15"/>
    <p:sldId id="281" r:id="rId16"/>
    <p:sldId id="282" r:id="rId17"/>
    <p:sldId id="280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12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7" name="6 Rectángulo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9 Rectángulo redondeado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s-CO"/>
          </a:p>
        </p:txBody>
      </p:sp>
      <p:sp>
        <p:nvSpPr>
          <p:cNvPr id="7" name="6 Rectángulo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8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  <p:sp>
        <p:nvSpPr>
          <p:cNvPr id="11" name="10 Rectángulo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7 Rectángulo redondeado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A175579-6968-4F9F-8BC3-F6F7305E417F}" type="datetimeFigureOut">
              <a:rPr lang="es-CO" smtClean="0"/>
              <a:pPr/>
              <a:t>09/01/2013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O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906CB1FC-5039-4B9F-B457-B3E36EDE4370}" type="slidenum">
              <a:rPr lang="es-CO" smtClean="0"/>
              <a:pPr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60140" y="3861048"/>
            <a:ext cx="7264896" cy="1752600"/>
          </a:xfrm>
        </p:spPr>
        <p:txBody>
          <a:bodyPr>
            <a:noAutofit/>
          </a:bodyPr>
          <a:lstStyle/>
          <a:p>
            <a:r>
              <a:rPr lang="es-CO" sz="3200" b="1" dirty="0" smtClean="0">
                <a:solidFill>
                  <a:srgbClr val="002060"/>
                </a:solidFill>
              </a:rPr>
              <a:t>YENNY CAROLINA RAMÍREZ SUAREZ</a:t>
            </a:r>
          </a:p>
          <a:p>
            <a:pPr lvl="0"/>
            <a:r>
              <a:rPr lang="es-CO" sz="3200" dirty="0">
                <a:solidFill>
                  <a:srgbClr val="002060"/>
                </a:solidFill>
              </a:rPr>
              <a:t>Docente universitaria e investigadora</a:t>
            </a:r>
          </a:p>
          <a:p>
            <a:r>
              <a:rPr lang="es-CO" sz="3200" dirty="0" smtClean="0">
                <a:solidFill>
                  <a:srgbClr val="002060"/>
                </a:solidFill>
              </a:rPr>
              <a:t>Fundación </a:t>
            </a:r>
            <a:r>
              <a:rPr lang="es-CO" sz="3200" dirty="0" smtClean="0">
                <a:solidFill>
                  <a:srgbClr val="002060"/>
                </a:solidFill>
              </a:rPr>
              <a:t>Escuela para el Desarrollo</a:t>
            </a:r>
            <a:endParaRPr lang="es-CO" sz="3200" dirty="0">
              <a:solidFill>
                <a:srgbClr val="002060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O" dirty="0" smtClean="0"/>
              <a:t>EMPRENDIMIENTO E INSEGURIDAD LABORAL</a:t>
            </a:r>
            <a:endParaRPr lang="es-CO" dirty="0"/>
          </a:p>
        </p:txBody>
      </p:sp>
      <p:pic>
        <p:nvPicPr>
          <p:cNvPr id="5" name="4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88640"/>
            <a:ext cx="8770169" cy="106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El emprendimiento en un contexto de inseguridad laboral 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914400" y="1700808"/>
            <a:ext cx="7772400" cy="4318992"/>
          </a:xfrm>
        </p:spPr>
        <p:txBody>
          <a:bodyPr>
            <a:normAutofit fontScale="92500" lnSpcReduction="10000"/>
          </a:bodyPr>
          <a:lstStyle/>
          <a:p>
            <a:r>
              <a:rPr lang="es-CO" dirty="0" smtClean="0"/>
              <a:t>Auge de la cultura de la empresa</a:t>
            </a:r>
          </a:p>
          <a:p>
            <a:endParaRPr lang="es-CO" dirty="0" smtClean="0"/>
          </a:p>
          <a:p>
            <a:r>
              <a:rPr lang="es-CO" dirty="0" smtClean="0"/>
              <a:t>Cambios en la forma de concebir el empleo y cambios en el desempleo</a:t>
            </a:r>
          </a:p>
          <a:p>
            <a:pPr>
              <a:buNone/>
            </a:pPr>
            <a:endParaRPr lang="es-CO" dirty="0"/>
          </a:p>
          <a:p>
            <a:r>
              <a:rPr lang="es-ES" dirty="0" smtClean="0"/>
              <a:t>Conexiones </a:t>
            </a:r>
            <a:r>
              <a:rPr lang="es-ES" dirty="0"/>
              <a:t>entre </a:t>
            </a:r>
            <a:r>
              <a:rPr lang="es-ES" dirty="0" smtClean="0"/>
              <a:t>desempleo </a:t>
            </a:r>
            <a:r>
              <a:rPr lang="es-ES" dirty="0"/>
              <a:t>y la precariedad </a:t>
            </a:r>
            <a:r>
              <a:rPr lang="es-ES" dirty="0" smtClean="0"/>
              <a:t>laboral. Trayectorias de desempleados- Tránsitos por empleos precarios</a:t>
            </a:r>
          </a:p>
          <a:p>
            <a:pPr>
              <a:buNone/>
            </a:pPr>
            <a:endParaRPr lang="es-CO" dirty="0" smtClean="0"/>
          </a:p>
          <a:p>
            <a:r>
              <a:rPr lang="es-CO" dirty="0" smtClean="0"/>
              <a:t>Del desempleo de larga duración al desempleo recurrente, fluido y rotatorio –Contratos breves -Entradas y salidas del empleo – Referentes de la normalidad laboral</a:t>
            </a:r>
          </a:p>
          <a:p>
            <a:endParaRPr lang="es-ES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827584" y="1556792"/>
            <a:ext cx="7772400" cy="4572000"/>
          </a:xfrm>
        </p:spPr>
        <p:txBody>
          <a:bodyPr>
            <a:normAutofit/>
          </a:bodyPr>
          <a:lstStyle/>
          <a:p>
            <a:r>
              <a:rPr lang="es-CO" dirty="0" smtClean="0"/>
              <a:t>Bajo una perspectiva </a:t>
            </a:r>
            <a:r>
              <a:rPr lang="es-CO" dirty="0"/>
              <a:t>individualizadora de las causas, cada </a:t>
            </a:r>
            <a:r>
              <a:rPr lang="es-CO" dirty="0" smtClean="0"/>
              <a:t>desempleado </a:t>
            </a:r>
            <a:r>
              <a:rPr lang="en-US" dirty="0" err="1" smtClean="0"/>
              <a:t>tiene</a:t>
            </a:r>
            <a:r>
              <a:rPr lang="en-US" dirty="0" smtClean="0"/>
              <a:t> la </a:t>
            </a:r>
            <a:r>
              <a:rPr lang="en-US" dirty="0" err="1" smtClean="0"/>
              <a:t>responsabilidad</a:t>
            </a:r>
            <a:r>
              <a:rPr lang="en-US" dirty="0" smtClean="0"/>
              <a:t> de </a:t>
            </a:r>
            <a:r>
              <a:rPr lang="en-US" dirty="0" err="1" smtClean="0"/>
              <a:t>salir</a:t>
            </a:r>
            <a:r>
              <a:rPr lang="en-US" dirty="0" smtClean="0"/>
              <a:t> </a:t>
            </a:r>
            <a:r>
              <a:rPr lang="es-ES" dirty="0" smtClean="0"/>
              <a:t>por </a:t>
            </a:r>
            <a:r>
              <a:rPr lang="es-ES" dirty="0"/>
              <a:t>sus propios medios de esa </a:t>
            </a:r>
            <a:r>
              <a:rPr lang="es-ES" dirty="0" smtClean="0"/>
              <a:t>situación.</a:t>
            </a:r>
          </a:p>
          <a:p>
            <a:endParaRPr lang="es-ES" dirty="0"/>
          </a:p>
          <a:p>
            <a:r>
              <a:rPr lang="es-ES" dirty="0" err="1" smtClean="0"/>
              <a:t>Invisibilización</a:t>
            </a:r>
            <a:r>
              <a:rPr lang="es-ES" dirty="0" smtClean="0"/>
              <a:t> de las condiciones</a:t>
            </a:r>
            <a:r>
              <a:rPr lang="es-ES" dirty="0"/>
              <a:t> </a:t>
            </a:r>
            <a:r>
              <a:rPr lang="es-ES" dirty="0" smtClean="0"/>
              <a:t>estructurales </a:t>
            </a:r>
            <a:r>
              <a:rPr lang="es-ES" dirty="0"/>
              <a:t>que provocan </a:t>
            </a:r>
            <a:r>
              <a:rPr lang="es-ES" dirty="0" smtClean="0"/>
              <a:t>el desempleo y </a:t>
            </a:r>
            <a:r>
              <a:rPr lang="es-ES" dirty="0"/>
              <a:t>de las responsabilidades sociales </a:t>
            </a:r>
            <a:r>
              <a:rPr lang="es-ES" dirty="0" smtClean="0"/>
              <a:t>que van </a:t>
            </a:r>
            <a:r>
              <a:rPr lang="es-ES" dirty="0"/>
              <a:t>más allá </a:t>
            </a:r>
            <a:r>
              <a:rPr lang="es-ES" dirty="0" smtClean="0"/>
              <a:t>de </a:t>
            </a:r>
            <a:r>
              <a:rPr lang="es-ES" dirty="0"/>
              <a:t>lo </a:t>
            </a:r>
            <a:r>
              <a:rPr lang="es-ES" dirty="0" smtClean="0"/>
              <a:t>personal.</a:t>
            </a:r>
          </a:p>
          <a:p>
            <a:endParaRPr lang="es-ES" dirty="0" smtClean="0"/>
          </a:p>
          <a:p>
            <a:r>
              <a:rPr lang="es-ES" dirty="0" smtClean="0"/>
              <a:t>No se considere el papel de las políticas económicas y sociales como generadoras de desempleo.</a:t>
            </a:r>
          </a:p>
          <a:p>
            <a:endParaRPr lang="es-ES" dirty="0" smtClean="0"/>
          </a:p>
          <a:p>
            <a:endParaRPr lang="es-ES" dirty="0" smtClean="0"/>
          </a:p>
          <a:p>
            <a:endParaRPr lang="es-CO" dirty="0"/>
          </a:p>
        </p:txBody>
      </p:sp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El emprendimiento en un contexto de inseguridad laboral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-2738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De la integración a la inserción social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" dirty="0" smtClean="0"/>
              <a:t>La </a:t>
            </a:r>
            <a:r>
              <a:rPr lang="es-ES" dirty="0"/>
              <a:t>categoría de integración social es paulatinamente sustituida por la </a:t>
            </a:r>
            <a:r>
              <a:rPr lang="es-ES" dirty="0" smtClean="0"/>
              <a:t>de inserción </a:t>
            </a:r>
            <a:r>
              <a:rPr lang="es-ES" dirty="0"/>
              <a:t>social. La primera, </a:t>
            </a:r>
            <a:r>
              <a:rPr lang="es-ES" dirty="0" smtClean="0"/>
              <a:t>implicaba </a:t>
            </a:r>
            <a:r>
              <a:rPr lang="es-ES" dirty="0"/>
              <a:t>una concepción de </a:t>
            </a:r>
            <a:r>
              <a:rPr lang="es-ES" dirty="0" smtClean="0"/>
              <a:t>la colectividad </a:t>
            </a:r>
            <a:r>
              <a:rPr lang="es-ES" dirty="0"/>
              <a:t>como un todo, donde se comparten valores comunes que sirven para integrar a </a:t>
            </a:r>
            <a:r>
              <a:rPr lang="es-ES" dirty="0" smtClean="0"/>
              <a:t>los individuos</a:t>
            </a:r>
            <a:r>
              <a:rPr lang="es-ES" dirty="0"/>
              <a:t>. La inserción, en cambio, invierte el tipo de relación de los individuos con lo social</a:t>
            </a:r>
            <a:r>
              <a:rPr lang="es-ES" dirty="0" smtClean="0"/>
              <a:t>: «</a:t>
            </a:r>
            <a:r>
              <a:rPr lang="es-ES" dirty="0"/>
              <a:t>la interdependencia de los individuos reside en la capacidad de cada uno de contribuir </a:t>
            </a:r>
            <a:r>
              <a:rPr lang="es-ES" dirty="0" smtClean="0"/>
              <a:t>individualmente a </a:t>
            </a:r>
            <a:r>
              <a:rPr lang="es-ES" dirty="0"/>
              <a:t>la existencia y al desarrollo de un todo» (</a:t>
            </a:r>
            <a:r>
              <a:rPr lang="es-ES" dirty="0" err="1"/>
              <a:t>Ebersold</a:t>
            </a:r>
            <a:r>
              <a:rPr lang="es-ES" dirty="0"/>
              <a:t>, 2001: </a:t>
            </a:r>
            <a:r>
              <a:rPr lang="es-ES" dirty="0" smtClean="0"/>
              <a:t>62)</a:t>
            </a:r>
          </a:p>
          <a:p>
            <a:endParaRPr lang="es-ES" dirty="0" smtClean="0"/>
          </a:p>
          <a:p>
            <a:r>
              <a:rPr lang="es-ES" dirty="0" smtClean="0"/>
              <a:t>Se transita de la sociedad del progreso a la del proyecto: cada uno tiene su proyecto de vida. El futuro es el resultado de un esfuerzo personal en el que nada tiene que ver el Estado. 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La desigualdad en una sociedad de igualdad de oportunidades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755576" y="1700808"/>
            <a:ext cx="7772400" cy="4572000"/>
          </a:xfrm>
        </p:spPr>
        <p:txBody>
          <a:bodyPr>
            <a:normAutofit fontScale="85000" lnSpcReduction="20000"/>
          </a:bodyPr>
          <a:lstStyle/>
          <a:p>
            <a:r>
              <a:rPr lang="es-ES" dirty="0"/>
              <a:t>Esta visión empresarial del proyecto individual, </a:t>
            </a:r>
            <a:r>
              <a:rPr lang="es-ES" dirty="0" smtClean="0"/>
              <a:t>aplica a todos </a:t>
            </a:r>
            <a:r>
              <a:rPr lang="es-ES" dirty="0"/>
              <a:t>por igual a través de la igualdad de </a:t>
            </a:r>
            <a:r>
              <a:rPr lang="es-ES" dirty="0" smtClean="0"/>
              <a:t>oportunidades y debilita </a:t>
            </a:r>
            <a:r>
              <a:rPr lang="es-ES" dirty="0"/>
              <a:t>y marginaliza a aquellos </a:t>
            </a:r>
            <a:r>
              <a:rPr lang="es-ES" dirty="0" smtClean="0"/>
              <a:t>grupos cuyas </a:t>
            </a:r>
            <a:r>
              <a:rPr lang="es-ES" dirty="0"/>
              <a:t>posiciones sociales, representaciones del mundo y modelos de identidad son </a:t>
            </a:r>
            <a:r>
              <a:rPr lang="es-ES" dirty="0" smtClean="0"/>
              <a:t>menos eficaces</a:t>
            </a:r>
            <a:r>
              <a:rPr lang="es-ES" dirty="0"/>
              <a:t>, con menos valor de </a:t>
            </a:r>
            <a:r>
              <a:rPr lang="es-ES" dirty="0" smtClean="0"/>
              <a:t>mercado.</a:t>
            </a:r>
          </a:p>
          <a:p>
            <a:endParaRPr lang="es-ES" dirty="0" smtClean="0"/>
          </a:p>
          <a:p>
            <a:r>
              <a:rPr lang="es-ES" dirty="0" smtClean="0"/>
              <a:t>En </a:t>
            </a:r>
            <a:r>
              <a:rPr lang="es-ES" dirty="0"/>
              <a:t>este marco, </a:t>
            </a:r>
            <a:r>
              <a:rPr lang="es-ES" dirty="0" smtClean="0"/>
              <a:t>la desigualdad se reinterpreta como </a:t>
            </a:r>
            <a:r>
              <a:rPr lang="es-ES" dirty="0"/>
              <a:t>incapacidad para aprovechar las oportunidades que ofrece el sistema y </a:t>
            </a:r>
            <a:r>
              <a:rPr lang="es-ES" dirty="0" smtClean="0"/>
              <a:t>no como </a:t>
            </a:r>
            <a:r>
              <a:rPr lang="es-ES" dirty="0"/>
              <a:t>desigualdad real de posición social. 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Esta </a:t>
            </a:r>
            <a:r>
              <a:rPr lang="es-ES" dirty="0"/>
              <a:t>concepción elimina o reduce al máximo el </a:t>
            </a:r>
            <a:r>
              <a:rPr lang="es-ES" dirty="0" smtClean="0"/>
              <a:t>conflicto tradicional </a:t>
            </a:r>
            <a:r>
              <a:rPr lang="es-ES" dirty="0"/>
              <a:t>de la desigualdad de origen de cualquier agenda política que se rija por </a:t>
            </a:r>
            <a:r>
              <a:rPr lang="es-ES" dirty="0" smtClean="0"/>
              <a:t>los principios </a:t>
            </a:r>
            <a:r>
              <a:rPr lang="es-ES" dirty="0"/>
              <a:t>individualistas de la sociedad de mercado. </a:t>
            </a:r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Las situaciones más agudas de </a:t>
            </a:r>
            <a:r>
              <a:rPr lang="es-ES" dirty="0"/>
              <a:t>desigualdad son atendidas por el </a:t>
            </a:r>
            <a:r>
              <a:rPr lang="es-ES" dirty="0" smtClean="0"/>
              <a:t>Estado a </a:t>
            </a:r>
            <a:r>
              <a:rPr lang="es-CO" dirty="0" smtClean="0"/>
              <a:t>través </a:t>
            </a:r>
            <a:r>
              <a:rPr lang="es-CO" dirty="0"/>
              <a:t>de programas asistenciales para públicos ‘en dificultad’.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83568" y="1772816"/>
            <a:ext cx="7772400" cy="4572000"/>
          </a:xfrm>
        </p:spPr>
        <p:txBody>
          <a:bodyPr>
            <a:normAutofit/>
          </a:bodyPr>
          <a:lstStyle/>
          <a:p>
            <a:r>
              <a:rPr lang="es-ES" sz="2800" dirty="0" smtClean="0"/>
              <a:t>Se transita de la igualdad de derechos a la igualdad de oportunidades</a:t>
            </a:r>
          </a:p>
          <a:p>
            <a:pPr>
              <a:buNone/>
            </a:pPr>
            <a:endParaRPr lang="es-ES" sz="2800" dirty="0" smtClean="0"/>
          </a:p>
          <a:p>
            <a:r>
              <a:rPr lang="es-ES" sz="2800" dirty="0" smtClean="0"/>
              <a:t> En la nueva lógica de la inserción predomina </a:t>
            </a:r>
            <a:r>
              <a:rPr lang="es-ES" sz="2800" dirty="0" err="1" smtClean="0"/>
              <a:t>eun</a:t>
            </a:r>
            <a:r>
              <a:rPr lang="es-ES" sz="2800" dirty="0" smtClean="0"/>
              <a:t>  proyecto de participación personal basado en la autorresponsabilidad y en el aprovechamiento de la igualdad de oportunidades.</a:t>
            </a:r>
          </a:p>
          <a:p>
            <a:endParaRPr lang="es-ES" sz="2800" dirty="0" smtClean="0"/>
          </a:p>
          <a:p>
            <a:endParaRPr lang="es-CO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La desigualdad en una sociedad de igualdad de oportunidades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0" t="12445" r="18500" b="20000"/>
          <a:stretch/>
        </p:blipFill>
        <p:spPr bwMode="auto">
          <a:xfrm>
            <a:off x="323528" y="188639"/>
            <a:ext cx="8640960" cy="642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40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El tránsito del empleo a la </a:t>
            </a:r>
            <a:r>
              <a:rPr lang="es-CO" dirty="0" err="1" smtClean="0"/>
              <a:t>empleabilidad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s-ES" sz="2800" dirty="0" smtClean="0"/>
              <a:t>No se garantiza el empleo, pero si la </a:t>
            </a:r>
            <a:r>
              <a:rPr lang="es-ES" sz="2800" dirty="0" err="1" smtClean="0"/>
              <a:t>empleabilidad</a:t>
            </a:r>
            <a:endParaRPr lang="es-ES" sz="2800" dirty="0" smtClean="0"/>
          </a:p>
          <a:p>
            <a:endParaRPr lang="es-ES" sz="2800" dirty="0" smtClean="0"/>
          </a:p>
          <a:p>
            <a:r>
              <a:rPr lang="es-ES" sz="2800" dirty="0" smtClean="0"/>
              <a:t>El problema del desempleo se presenta como un problema de baja </a:t>
            </a:r>
            <a:r>
              <a:rPr lang="es-ES" sz="2800" dirty="0" err="1" smtClean="0"/>
              <a:t>empleabilidad</a:t>
            </a:r>
            <a:endParaRPr lang="es-CO" dirty="0" smtClean="0"/>
          </a:p>
          <a:p>
            <a:pPr>
              <a:buNone/>
            </a:pPr>
            <a:endParaRPr lang="es-CO" dirty="0" smtClean="0"/>
          </a:p>
          <a:p>
            <a:pPr>
              <a:buNone/>
            </a:pPr>
            <a:r>
              <a:rPr lang="es-CO" dirty="0" smtClean="0"/>
              <a:t>“La estrategia fundamental para atender el empleo es mejorar las condiciones de </a:t>
            </a:r>
            <a:r>
              <a:rPr lang="es-CO" dirty="0" err="1" smtClean="0"/>
              <a:t>empleabilidad</a:t>
            </a:r>
            <a:r>
              <a:rPr lang="es-CO" dirty="0" smtClean="0"/>
              <a:t>. </a:t>
            </a:r>
            <a:r>
              <a:rPr lang="es-ES" dirty="0" smtClean="0"/>
              <a:t>Para esto el Ministerio de Educación (MEN) y las secretarías de educación trabajan en el fomento de la cultura del emprendimiento y la articulación entre programas de educación media y superior,  la formación para el trabajo”</a:t>
            </a:r>
            <a:endParaRPr lang="es-CO" dirty="0" smtClean="0"/>
          </a:p>
          <a:p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755576" y="2132856"/>
            <a:ext cx="7772400" cy="2736304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“Con el fin de apoyar proyectos productivos que integren los conocimientos </a:t>
            </a:r>
            <a:r>
              <a:rPr lang="es-CO" dirty="0" smtClean="0"/>
              <a:t>adquiridos por los emprendedores </a:t>
            </a:r>
            <a:r>
              <a:rPr lang="es-ES" dirty="0" smtClean="0"/>
              <a:t>en sus procesos de formación, el gobierno nacional ha impulsado la creación de 239 empresas a través del Fondo Emprender generando </a:t>
            </a:r>
            <a:r>
              <a:rPr lang="es-ES" b="1" dirty="0" smtClean="0"/>
              <a:t>1.287</a:t>
            </a:r>
            <a:r>
              <a:rPr lang="es-ES" dirty="0" smtClean="0"/>
              <a:t> nuevos empleos aproximadamente, con una inversión de $1.137 </a:t>
            </a:r>
            <a:r>
              <a:rPr lang="es-CO" dirty="0" smtClean="0"/>
              <a:t>millones de pesos” (Informe de las Consejerías Presidenciales, 2011).</a:t>
            </a:r>
            <a:endParaRPr lang="es-CO" dirty="0"/>
          </a:p>
        </p:txBody>
      </p:sp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El tránsito del empleo a la </a:t>
            </a:r>
            <a:r>
              <a:rPr lang="es-CO" dirty="0" err="1" smtClean="0"/>
              <a:t>empleabilidad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err="1" smtClean="0"/>
              <a:t>Empleabilidad</a:t>
            </a:r>
            <a:r>
              <a:rPr lang="es-CO" dirty="0" smtClean="0"/>
              <a:t> y formación de capital humano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755576" y="1628800"/>
            <a:ext cx="7772400" cy="3888432"/>
          </a:xfrm>
        </p:spPr>
        <p:txBody>
          <a:bodyPr>
            <a:noAutofit/>
          </a:bodyPr>
          <a:lstStyle/>
          <a:p>
            <a:pPr algn="just"/>
            <a:r>
              <a:rPr lang="es-ES" sz="2400" dirty="0" smtClean="0"/>
              <a:t>En el marco del CONPES 3674, se fijaron los lineamientos de Política para el Fortalecimiento </a:t>
            </a:r>
            <a:r>
              <a:rPr lang="es-CO" sz="2400" dirty="0" smtClean="0"/>
              <a:t>del Sistema de Formación </a:t>
            </a:r>
            <a:r>
              <a:rPr lang="es-ES" sz="2400" dirty="0" smtClean="0"/>
              <a:t>de Capital Humano, con el fin que la educación tenga una mayor focalización en </a:t>
            </a:r>
            <a:r>
              <a:rPr lang="es-CO" sz="2400" dirty="0" smtClean="0"/>
              <a:t>áreas y sectores económicos que generen competitividad, innovación y actualización </a:t>
            </a:r>
            <a:r>
              <a:rPr lang="es-ES" sz="2400" dirty="0" smtClean="0"/>
              <a:t>tecnológica. </a:t>
            </a:r>
          </a:p>
          <a:p>
            <a:pPr algn="just"/>
            <a:endParaRPr lang="es-ES" sz="2400" dirty="0" smtClean="0"/>
          </a:p>
          <a:p>
            <a:pPr algn="just"/>
            <a:r>
              <a:rPr lang="es-ES" sz="2400" dirty="0" smtClean="0"/>
              <a:t>Los Ministerio de Protección Social, Educación y Comercio, Industria y Turismo, el Departamento Nacional de Planeación, el SENA, Colciencias y el DANE, vienen trabajando en la consolidación e implementación de un </a:t>
            </a:r>
            <a:r>
              <a:rPr lang="es-ES" sz="2400" b="1" dirty="0" smtClean="0"/>
              <a:t>esquema de gestión integral del capital humano </a:t>
            </a:r>
            <a:r>
              <a:rPr lang="es-ES" sz="2400" dirty="0" smtClean="0"/>
              <a:t>para el país, que asegure que la oferta sea pertinente y responda a las necesidades de los sectores locomotora y estratégicos de la </a:t>
            </a:r>
            <a:r>
              <a:rPr lang="es-CO" sz="2400" dirty="0" smtClean="0"/>
              <a:t>economía colombiana.</a:t>
            </a:r>
            <a:endParaRPr lang="es-CO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4" t="10666" r="15500" b="27555"/>
          <a:stretch/>
        </p:blipFill>
        <p:spPr bwMode="auto">
          <a:xfrm>
            <a:off x="179512" y="188640"/>
            <a:ext cx="8784976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113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755576" y="1916832"/>
            <a:ext cx="7772400" cy="3637384"/>
          </a:xfrm>
        </p:spPr>
        <p:txBody>
          <a:bodyPr>
            <a:noAutofit/>
          </a:bodyPr>
          <a:lstStyle/>
          <a:p>
            <a:pPr>
              <a:buNone/>
            </a:pPr>
            <a:endParaRPr lang="es-ES" sz="1800" dirty="0" smtClean="0"/>
          </a:p>
          <a:p>
            <a:r>
              <a:rPr lang="es-ES" sz="2800" dirty="0" smtClean="0"/>
              <a:t>El desempleado pasa de ser un ‘</a:t>
            </a:r>
            <a:r>
              <a:rPr lang="es-ES" sz="2800" b="1" dirty="0" smtClean="0"/>
              <a:t>demandante de  empleo</a:t>
            </a:r>
            <a:r>
              <a:rPr lang="es-ES" sz="2800" dirty="0" smtClean="0"/>
              <a:t>”  a un “</a:t>
            </a:r>
            <a:r>
              <a:rPr lang="es-ES" sz="2800" b="1" dirty="0" smtClean="0"/>
              <a:t>emprendedor</a:t>
            </a:r>
            <a:r>
              <a:rPr lang="es-ES" sz="2800" dirty="0" smtClean="0"/>
              <a:t>”  responsable de lograr su  propia inserción,  en el que el desempleado debe aportar por sí mismo muchas de las condiciones que le pueden llevar a acceder al empleo</a:t>
            </a:r>
          </a:p>
          <a:p>
            <a:endParaRPr lang="es-ES" sz="2800" dirty="0" smtClean="0"/>
          </a:p>
          <a:p>
            <a:r>
              <a:rPr lang="en-US" sz="2800" dirty="0" smtClean="0"/>
              <a:t>Se </a:t>
            </a:r>
            <a:r>
              <a:rPr lang="en-US" sz="2800" dirty="0" err="1" smtClean="0"/>
              <a:t>pasa</a:t>
            </a:r>
            <a:r>
              <a:rPr lang="en-US" sz="2800" dirty="0" smtClean="0"/>
              <a:t> de un </a:t>
            </a:r>
            <a:r>
              <a:rPr lang="en-US" sz="2800" dirty="0" err="1" smtClean="0"/>
              <a:t>desempleado</a:t>
            </a:r>
            <a:r>
              <a:rPr lang="en-US" sz="2800" dirty="0" smtClean="0"/>
              <a:t> </a:t>
            </a:r>
            <a:r>
              <a:rPr lang="en-US" sz="2800" dirty="0" err="1" smtClean="0"/>
              <a:t>pasivo</a:t>
            </a:r>
            <a:r>
              <a:rPr lang="en-US" sz="2800" dirty="0" smtClean="0"/>
              <a:t>   a un </a:t>
            </a:r>
            <a:r>
              <a:rPr lang="en-US" sz="2800" dirty="0" err="1" smtClean="0"/>
              <a:t>emprendedor</a:t>
            </a:r>
            <a:r>
              <a:rPr lang="en-US" sz="2800" dirty="0" smtClean="0"/>
              <a:t> </a:t>
            </a:r>
            <a:r>
              <a:rPr lang="en-US" sz="2800" dirty="0" err="1" smtClean="0"/>
              <a:t>activo</a:t>
            </a:r>
            <a:endParaRPr lang="es-CO" sz="2800" dirty="0" smtClean="0"/>
          </a:p>
          <a:p>
            <a:endParaRPr lang="es-ES" sz="1800" dirty="0" smtClean="0"/>
          </a:p>
          <a:p>
            <a:endParaRPr lang="es-CO" sz="1800" dirty="0"/>
          </a:p>
        </p:txBody>
      </p:sp>
      <p:sp>
        <p:nvSpPr>
          <p:cNvPr id="5" name="1 Título"/>
          <p:cNvSpPr>
            <a:spLocks noGrp="1"/>
          </p:cNvSpPr>
          <p:nvPr>
            <p:ph type="title"/>
          </p:nvPr>
        </p:nvSpPr>
        <p:spPr>
          <a:xfrm>
            <a:off x="899592" y="341784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s-CO" dirty="0" err="1" smtClean="0"/>
              <a:t>Empleabilidad</a:t>
            </a:r>
            <a:r>
              <a:rPr lang="es-CO" dirty="0" smtClean="0"/>
              <a:t> y formación de capital humano</a:t>
            </a:r>
            <a:endParaRPr lang="es-CO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4624"/>
            <a:ext cx="7772400" cy="1143000"/>
          </a:xfrm>
        </p:spPr>
        <p:txBody>
          <a:bodyPr>
            <a:normAutofit/>
          </a:bodyPr>
          <a:lstStyle/>
          <a:p>
            <a:r>
              <a:rPr lang="es-CO" dirty="0" smtClean="0"/>
              <a:t>El ideal del trabajo autónomo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" dirty="0" smtClean="0"/>
              <a:t>El tiempo de desempleo  deja de concebirse como un tiempo de dificultades y carencias para convertirse en un periodo de nuevas oportunidades, en el momento para convertirse en empresario y abandonar la “dependiente” condición salarial.</a:t>
            </a:r>
          </a:p>
          <a:p>
            <a:endParaRPr lang="es-ES" dirty="0" smtClean="0"/>
          </a:p>
          <a:p>
            <a:r>
              <a:rPr lang="es-ES" dirty="0" smtClean="0"/>
              <a:t>Con la ilusión de salir de la alienación  del asalariado se pasa a la subordinación al mercado.</a:t>
            </a:r>
          </a:p>
          <a:p>
            <a:endParaRPr lang="es-ES" dirty="0" smtClean="0"/>
          </a:p>
          <a:p>
            <a:r>
              <a:rPr lang="es-ES" dirty="0" smtClean="0"/>
              <a:t>El trabajo autónomo se convierte en el ideal tanto para los emprendedores como para las empresas, que pasan a disponer de la fuerza de trabajo sólo cuando la necesitan. </a:t>
            </a:r>
          </a:p>
          <a:p>
            <a:endParaRPr lang="es-ES" dirty="0" smtClean="0"/>
          </a:p>
          <a:p>
            <a:r>
              <a:rPr lang="es-ES" dirty="0" smtClean="0"/>
              <a:t>El trabajador, empresario y patrón de sí mismo, es el responsable de su seguridad social y de su calificación para lograr garantizar su </a:t>
            </a:r>
            <a:r>
              <a:rPr lang="es-ES" dirty="0" err="1" smtClean="0"/>
              <a:t>empleabilidad</a:t>
            </a:r>
            <a:r>
              <a:rPr lang="es-ES" dirty="0" smtClean="0"/>
              <a:t>.</a:t>
            </a:r>
          </a:p>
          <a:p>
            <a:endParaRPr lang="es-ES" dirty="0" smtClean="0"/>
          </a:p>
          <a:p>
            <a:pPr>
              <a:buNone/>
            </a:pPr>
            <a:endParaRPr lang="es-E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3" t="27767" r="23904" b="15683"/>
          <a:stretch/>
        </p:blipFill>
        <p:spPr bwMode="auto">
          <a:xfrm>
            <a:off x="539552" y="1204018"/>
            <a:ext cx="7969604" cy="5653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1 Título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Perfil de</a:t>
            </a:r>
            <a:r>
              <a:rPr kumimoji="0" lang="es-CO" sz="4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los emprendedores</a:t>
            </a:r>
            <a:endParaRPr kumimoji="0" lang="es-CO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5775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5" t="17111" r="22500" b="8000"/>
          <a:stretch/>
        </p:blipFill>
        <p:spPr bwMode="auto">
          <a:xfrm>
            <a:off x="251520" y="991120"/>
            <a:ext cx="7560840" cy="5617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Perfil de</a:t>
            </a:r>
            <a:r>
              <a:rPr kumimoji="0" lang="es-CO" sz="4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los emprendedores</a:t>
            </a:r>
            <a:endParaRPr kumimoji="0" lang="es-CO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5029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O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9" t="13555" r="21876" b="35734"/>
          <a:stretch/>
        </p:blipFill>
        <p:spPr bwMode="auto">
          <a:xfrm>
            <a:off x="467544" y="1048557"/>
            <a:ext cx="7920880" cy="5692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Perfil de</a:t>
            </a:r>
            <a:r>
              <a:rPr kumimoji="0" lang="es-CO" sz="4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los emprendedores</a:t>
            </a:r>
            <a:endParaRPr kumimoji="0" lang="es-CO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19738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5" t="10666" r="12625" b="11110"/>
          <a:stretch/>
        </p:blipFill>
        <p:spPr bwMode="auto">
          <a:xfrm>
            <a:off x="179512" y="1556792"/>
            <a:ext cx="8784976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 Título"/>
          <p:cNvSpPr txBox="1">
            <a:spLocks/>
          </p:cNvSpPr>
          <p:nvPr/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Perfil de</a:t>
            </a:r>
            <a:r>
              <a:rPr kumimoji="0" lang="es-CO" sz="4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los emprendedores</a:t>
            </a:r>
            <a:endParaRPr kumimoji="0" lang="es-CO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0454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dad">
  <a:themeElements>
    <a:clrScheme name="Equida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dad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1496</TotalTime>
  <Words>954</Words>
  <Application>Microsoft Office PowerPoint</Application>
  <PresentationFormat>Presentación en pantalla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Equidad</vt:lpstr>
      <vt:lpstr>EMPRENDIMIENTO E INSEGURIDAD LABORAL</vt:lpstr>
      <vt:lpstr>El emprendimiento en un contexto de inseguridad laboral </vt:lpstr>
      <vt:lpstr>El emprendimiento en un contexto de inseguridad laboral </vt:lpstr>
      <vt:lpstr>De la integración a la inserción social</vt:lpstr>
      <vt:lpstr>La desigualdad en una sociedad de igualdad de oportunidades</vt:lpstr>
      <vt:lpstr>La desigualdad en una sociedad de igualdad de oportunidades</vt:lpstr>
      <vt:lpstr>Presentación de PowerPoint</vt:lpstr>
      <vt:lpstr>El tránsito del empleo a la empleabilidad</vt:lpstr>
      <vt:lpstr>El tránsito del empleo a la empleabilidad</vt:lpstr>
      <vt:lpstr>Empleabilidad y formación de capital humano</vt:lpstr>
      <vt:lpstr>Presentación de PowerPoint</vt:lpstr>
      <vt:lpstr>Empleabilidad y formación de capital humano</vt:lpstr>
      <vt:lpstr>El ideal del trabajo autónomo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EMPRENDIMIENTO E INSEGURIDAD LABORAL</dc:title>
  <dc:creator>Yenny</dc:creator>
  <cp:lastModifiedBy>usuario</cp:lastModifiedBy>
  <cp:revision>369</cp:revision>
  <dcterms:created xsi:type="dcterms:W3CDTF">2012-09-12T09:56:02Z</dcterms:created>
  <dcterms:modified xsi:type="dcterms:W3CDTF">2013-01-10T01:26:55Z</dcterms:modified>
</cp:coreProperties>
</file>