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43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Hoja_de_c_lculo_de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FINANCIACIÓN DE LA EDUCACION SUPERIOR</a:t>
            </a:r>
          </a:p>
        </c:rich>
      </c:tx>
      <c:layout/>
      <c:overlay val="0"/>
    </c:title>
    <c:autoTitleDeleted val="0"/>
    <c:view3D>
      <c:rotX val="75"/>
      <c:rotY val="0"/>
      <c:rAngAx val="0"/>
      <c:perspective val="30"/>
    </c:view3D>
    <c:floor>
      <c:thickness val="0"/>
    </c:floor>
    <c:sideWall>
      <c:thickness val="0"/>
    </c:sideWall>
    <c:backWall>
      <c:thickness val="0"/>
    </c:backWall>
    <c:plotArea>
      <c:layout/>
      <c:pie3DChart>
        <c:varyColors val="1"/>
        <c:ser>
          <c:idx val="0"/>
          <c:order val="0"/>
          <c:tx>
            <c:strRef>
              <c:f>Hoja1!$B$1</c:f>
              <c:strCache>
                <c:ptCount val="1"/>
                <c:pt idx="0">
                  <c:v>Financiación de la ES</c:v>
                </c:pt>
              </c:strCache>
            </c:strRef>
          </c:tx>
          <c:dLbls>
            <c:showLegendKey val="0"/>
            <c:showVal val="0"/>
            <c:showCatName val="1"/>
            <c:showSerName val="0"/>
            <c:showPercent val="1"/>
            <c:showBubbleSize val="0"/>
            <c:showLeaderLines val="1"/>
          </c:dLbls>
          <c:cat>
            <c:strRef>
              <c:f>Hoja1!$A$2:$A$4</c:f>
              <c:strCache>
                <c:ptCount val="3"/>
                <c:pt idx="0">
                  <c:v>Estatal Tradicional</c:v>
                </c:pt>
                <c:pt idx="1">
                  <c:v>Mixta</c:v>
                </c:pt>
                <c:pt idx="2">
                  <c:v>Privada</c:v>
                </c:pt>
              </c:strCache>
            </c:strRef>
          </c:cat>
          <c:val>
            <c:numRef>
              <c:f>Hoja1!$B$2:$B$4</c:f>
              <c:numCache>
                <c:formatCode>0%</c:formatCode>
                <c:ptCount val="3"/>
                <c:pt idx="0">
                  <c:v>0.3</c:v>
                </c:pt>
                <c:pt idx="1">
                  <c:v>0.25</c:v>
                </c:pt>
                <c:pt idx="2">
                  <c:v>0.45</c:v>
                </c:pt>
              </c:numCache>
            </c:numRef>
          </c:val>
        </c:ser>
        <c:dLbls>
          <c:showLegendKey val="0"/>
          <c:showVal val="0"/>
          <c:showCatName val="1"/>
          <c:showSerName val="0"/>
          <c:showPercent val="1"/>
          <c:showBubbleSize val="0"/>
          <c:showLeaderLines val="1"/>
        </c:dLbls>
      </c:pie3DChart>
    </c:plotArea>
    <c:plotVisOnly val="1"/>
    <c:dispBlanksAs val="gap"/>
    <c:showDLblsOverMax val="0"/>
  </c:chart>
  <c:txPr>
    <a:bodyPr/>
    <a:lstStyle/>
    <a:p>
      <a:pPr>
        <a:defRPr sz="1800"/>
      </a:pPr>
      <a:endParaRPr lang="es-E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B2506F-E03D-4CB7-B93A-888C94017D06}"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s-CO"/>
        </a:p>
      </dgm:t>
    </dgm:pt>
    <dgm:pt modelId="{457A6671-953E-4B48-89A7-52F8C96FDC1E}">
      <dgm:prSet phldrT="[Texto]"/>
      <dgm:spPr/>
      <dgm:t>
        <a:bodyPr/>
        <a:lstStyle/>
        <a:p>
          <a:r>
            <a:rPr lang="es-CO" dirty="0" smtClean="0"/>
            <a:t>FINANCIACIÓN COLECTIVIZADA</a:t>
          </a:r>
          <a:endParaRPr lang="es-CO" dirty="0"/>
        </a:p>
      </dgm:t>
    </dgm:pt>
    <dgm:pt modelId="{01DD90B2-449E-4E56-B1EC-8BCF038B7935}" type="parTrans" cxnId="{87AFD23F-1793-4BDF-9870-E18ECEC8A621}">
      <dgm:prSet/>
      <dgm:spPr/>
      <dgm:t>
        <a:bodyPr/>
        <a:lstStyle/>
        <a:p>
          <a:endParaRPr lang="es-CO"/>
        </a:p>
      </dgm:t>
    </dgm:pt>
    <dgm:pt modelId="{55F93C1E-7DB1-46CC-9919-9C3468F78199}" type="sibTrans" cxnId="{87AFD23F-1793-4BDF-9870-E18ECEC8A621}">
      <dgm:prSet/>
      <dgm:spPr/>
      <dgm:t>
        <a:bodyPr/>
        <a:lstStyle/>
        <a:p>
          <a:endParaRPr lang="es-CO"/>
        </a:p>
      </dgm:t>
    </dgm:pt>
    <dgm:pt modelId="{C8137D5B-6431-46A6-BBC9-A0CAE9631490}">
      <dgm:prSet phldrT="[Texto]" custT="1"/>
      <dgm:spPr/>
      <dgm:t>
        <a:bodyPr/>
        <a:lstStyle/>
        <a:p>
          <a:r>
            <a:rPr lang="es-CO" sz="2400" dirty="0" smtClean="0"/>
            <a:t>Se recurre al pago de impuestos u otras cargas tributarias (para fiscales), con el fin de financiar instituciones estatales</a:t>
          </a:r>
          <a:endParaRPr lang="es-CO" sz="2400" dirty="0"/>
        </a:p>
      </dgm:t>
    </dgm:pt>
    <dgm:pt modelId="{9EAB52BF-744E-4C17-B875-5D5BA6C1310C}" type="parTrans" cxnId="{167488D4-8C0E-4CF2-A244-034702844AE0}">
      <dgm:prSet/>
      <dgm:spPr/>
      <dgm:t>
        <a:bodyPr/>
        <a:lstStyle/>
        <a:p>
          <a:endParaRPr lang="es-CO"/>
        </a:p>
      </dgm:t>
    </dgm:pt>
    <dgm:pt modelId="{7DF00D85-9C8A-4547-99E9-F10186690678}" type="sibTrans" cxnId="{167488D4-8C0E-4CF2-A244-034702844AE0}">
      <dgm:prSet/>
      <dgm:spPr/>
      <dgm:t>
        <a:bodyPr/>
        <a:lstStyle/>
        <a:p>
          <a:endParaRPr lang="es-CO"/>
        </a:p>
      </dgm:t>
    </dgm:pt>
    <dgm:pt modelId="{A510F7CC-4EA9-4276-92D4-206CE1616AE4}">
      <dgm:prSet phldrT="[Texto]"/>
      <dgm:spPr/>
      <dgm:t>
        <a:bodyPr/>
        <a:lstStyle/>
        <a:p>
          <a:r>
            <a:rPr lang="es-CO" dirty="0" smtClean="0"/>
            <a:t>MODELOS MIXTOS</a:t>
          </a:r>
          <a:endParaRPr lang="es-CO" dirty="0"/>
        </a:p>
      </dgm:t>
    </dgm:pt>
    <dgm:pt modelId="{044AA1C4-F643-4AAA-81AC-92D6254D3986}" type="parTrans" cxnId="{5A0F1167-C954-4BBA-B560-7C2AA8CFB334}">
      <dgm:prSet/>
      <dgm:spPr/>
      <dgm:t>
        <a:bodyPr/>
        <a:lstStyle/>
        <a:p>
          <a:endParaRPr lang="es-CO"/>
        </a:p>
      </dgm:t>
    </dgm:pt>
    <dgm:pt modelId="{F8661F6E-4C8C-4CCB-BC6E-2FF74E7E6381}" type="sibTrans" cxnId="{5A0F1167-C954-4BBA-B560-7C2AA8CFB334}">
      <dgm:prSet/>
      <dgm:spPr/>
      <dgm:t>
        <a:bodyPr/>
        <a:lstStyle/>
        <a:p>
          <a:endParaRPr lang="es-CO"/>
        </a:p>
      </dgm:t>
    </dgm:pt>
    <dgm:pt modelId="{61538C0A-5AC0-4515-AC3A-45579B3E830D}">
      <dgm:prSet phldrT="[Texto]" custT="1"/>
      <dgm:spPr/>
      <dgm:t>
        <a:bodyPr/>
        <a:lstStyle/>
        <a:p>
          <a:r>
            <a:rPr lang="es-CO" sz="2200" dirty="0" smtClean="0"/>
            <a:t>El Estado puede proveer créditos blandos, contratar cupos con instituciones privadas o hacer transferencias a instituciones privadas por capitación</a:t>
          </a:r>
          <a:endParaRPr lang="es-CO" sz="2200" dirty="0"/>
        </a:p>
      </dgm:t>
    </dgm:pt>
    <dgm:pt modelId="{2ABACA52-8A98-47A1-8F71-538118770D99}" type="parTrans" cxnId="{AD67C0AE-E47E-4F3C-A65B-84C1B08DC6CC}">
      <dgm:prSet/>
      <dgm:spPr/>
      <dgm:t>
        <a:bodyPr/>
        <a:lstStyle/>
        <a:p>
          <a:endParaRPr lang="es-CO"/>
        </a:p>
      </dgm:t>
    </dgm:pt>
    <dgm:pt modelId="{EA56A1DD-6E2D-432E-B420-94394C54F448}" type="sibTrans" cxnId="{AD67C0AE-E47E-4F3C-A65B-84C1B08DC6CC}">
      <dgm:prSet/>
      <dgm:spPr/>
      <dgm:t>
        <a:bodyPr/>
        <a:lstStyle/>
        <a:p>
          <a:endParaRPr lang="es-CO"/>
        </a:p>
      </dgm:t>
    </dgm:pt>
    <dgm:pt modelId="{862E49F2-9301-4C5D-B5D2-59C52E4796D7}">
      <dgm:prSet phldrT="[Texto]"/>
      <dgm:spPr/>
      <dgm:t>
        <a:bodyPr/>
        <a:lstStyle/>
        <a:p>
          <a:r>
            <a:rPr lang="es-CO" dirty="0" smtClean="0"/>
            <a:t>FINANCIACIÓN INDIVIDUAL</a:t>
          </a:r>
          <a:endParaRPr lang="es-CO" dirty="0"/>
        </a:p>
      </dgm:t>
    </dgm:pt>
    <dgm:pt modelId="{39502E35-F2F4-4AEA-B3D4-7CAD34AE8BE5}" type="parTrans" cxnId="{39D96526-6850-487F-B1B2-6880CDD4F51D}">
      <dgm:prSet/>
      <dgm:spPr/>
      <dgm:t>
        <a:bodyPr/>
        <a:lstStyle/>
        <a:p>
          <a:endParaRPr lang="es-CO"/>
        </a:p>
      </dgm:t>
    </dgm:pt>
    <dgm:pt modelId="{15109266-185C-487B-B2A0-21487707A1B9}" type="sibTrans" cxnId="{39D96526-6850-487F-B1B2-6880CDD4F51D}">
      <dgm:prSet/>
      <dgm:spPr/>
      <dgm:t>
        <a:bodyPr/>
        <a:lstStyle/>
        <a:p>
          <a:endParaRPr lang="es-CO"/>
        </a:p>
      </dgm:t>
    </dgm:pt>
    <dgm:pt modelId="{D12CF379-A3A6-454E-B1A6-2CCF68595145}">
      <dgm:prSet phldrT="[Texto]" custT="1"/>
      <dgm:spPr/>
      <dgm:t>
        <a:bodyPr/>
        <a:lstStyle/>
        <a:p>
          <a:r>
            <a:rPr lang="es-CO" sz="2800" dirty="0" smtClean="0"/>
            <a:t>Se financia como cualquier bien de mercado, depende del patrimonio del cliente</a:t>
          </a:r>
          <a:endParaRPr lang="es-CO" sz="3200" dirty="0"/>
        </a:p>
      </dgm:t>
    </dgm:pt>
    <dgm:pt modelId="{E6306077-BA59-473E-9F10-7BD6A357CCB5}" type="parTrans" cxnId="{CD504D3E-559D-48E0-B3F8-40580E33C280}">
      <dgm:prSet/>
      <dgm:spPr/>
      <dgm:t>
        <a:bodyPr/>
        <a:lstStyle/>
        <a:p>
          <a:endParaRPr lang="es-CO"/>
        </a:p>
      </dgm:t>
    </dgm:pt>
    <dgm:pt modelId="{73C0F91F-BB5D-4539-AC90-7F82151C631A}" type="sibTrans" cxnId="{CD504D3E-559D-48E0-B3F8-40580E33C280}">
      <dgm:prSet/>
      <dgm:spPr/>
      <dgm:t>
        <a:bodyPr/>
        <a:lstStyle/>
        <a:p>
          <a:endParaRPr lang="es-CO"/>
        </a:p>
      </dgm:t>
    </dgm:pt>
    <dgm:pt modelId="{787ED077-B2B8-4FF5-9DA2-0B1C0ED2D506}" type="pres">
      <dgm:prSet presAssocID="{26B2506F-E03D-4CB7-B93A-888C94017D06}" presName="Name0" presStyleCnt="0">
        <dgm:presLayoutVars>
          <dgm:dir/>
          <dgm:animLvl val="lvl"/>
          <dgm:resizeHandles val="exact"/>
        </dgm:presLayoutVars>
      </dgm:prSet>
      <dgm:spPr/>
      <dgm:t>
        <a:bodyPr/>
        <a:lstStyle/>
        <a:p>
          <a:endParaRPr lang="es-ES"/>
        </a:p>
      </dgm:t>
    </dgm:pt>
    <dgm:pt modelId="{7FA459A5-9629-4D5C-92F3-550219FB61CE}" type="pres">
      <dgm:prSet presAssocID="{457A6671-953E-4B48-89A7-52F8C96FDC1E}" presName="compositeNode" presStyleCnt="0">
        <dgm:presLayoutVars>
          <dgm:bulletEnabled val="1"/>
        </dgm:presLayoutVars>
      </dgm:prSet>
      <dgm:spPr/>
    </dgm:pt>
    <dgm:pt modelId="{E7A740E8-2514-49BF-A0FE-4FAD2029D59F}" type="pres">
      <dgm:prSet presAssocID="{457A6671-953E-4B48-89A7-52F8C96FDC1E}" presName="bgRect" presStyleLbl="node1" presStyleIdx="0" presStyleCnt="3"/>
      <dgm:spPr/>
      <dgm:t>
        <a:bodyPr/>
        <a:lstStyle/>
        <a:p>
          <a:endParaRPr lang="es-CO"/>
        </a:p>
      </dgm:t>
    </dgm:pt>
    <dgm:pt modelId="{811991CC-6BDB-41C7-8019-AE9B6919616C}" type="pres">
      <dgm:prSet presAssocID="{457A6671-953E-4B48-89A7-52F8C96FDC1E}" presName="parentNode" presStyleLbl="node1" presStyleIdx="0" presStyleCnt="3">
        <dgm:presLayoutVars>
          <dgm:chMax val="0"/>
          <dgm:bulletEnabled val="1"/>
        </dgm:presLayoutVars>
      </dgm:prSet>
      <dgm:spPr/>
      <dgm:t>
        <a:bodyPr/>
        <a:lstStyle/>
        <a:p>
          <a:endParaRPr lang="es-CO"/>
        </a:p>
      </dgm:t>
    </dgm:pt>
    <dgm:pt modelId="{349A80B1-753E-4504-B7F1-01BEF17890A7}" type="pres">
      <dgm:prSet presAssocID="{457A6671-953E-4B48-89A7-52F8C96FDC1E}" presName="childNode" presStyleLbl="node1" presStyleIdx="0" presStyleCnt="3">
        <dgm:presLayoutVars>
          <dgm:bulletEnabled val="1"/>
        </dgm:presLayoutVars>
      </dgm:prSet>
      <dgm:spPr/>
      <dgm:t>
        <a:bodyPr/>
        <a:lstStyle/>
        <a:p>
          <a:endParaRPr lang="es-CO"/>
        </a:p>
      </dgm:t>
    </dgm:pt>
    <dgm:pt modelId="{E73564C9-A0A0-4BAD-AAA6-D2D69F5903B0}" type="pres">
      <dgm:prSet presAssocID="{55F93C1E-7DB1-46CC-9919-9C3468F78199}" presName="hSp" presStyleCnt="0"/>
      <dgm:spPr/>
    </dgm:pt>
    <dgm:pt modelId="{CA72A1B3-0CF7-45D4-936C-5014267FC6FD}" type="pres">
      <dgm:prSet presAssocID="{55F93C1E-7DB1-46CC-9919-9C3468F78199}" presName="vProcSp" presStyleCnt="0"/>
      <dgm:spPr/>
    </dgm:pt>
    <dgm:pt modelId="{ED119297-384B-4E7A-AA90-4FA491BDFCC2}" type="pres">
      <dgm:prSet presAssocID="{55F93C1E-7DB1-46CC-9919-9C3468F78199}" presName="vSp1" presStyleCnt="0"/>
      <dgm:spPr/>
    </dgm:pt>
    <dgm:pt modelId="{3DF4A9D4-EC59-4807-A052-9468B6559098}" type="pres">
      <dgm:prSet presAssocID="{55F93C1E-7DB1-46CC-9919-9C3468F78199}" presName="simulatedConn" presStyleLbl="solidFgAcc1" presStyleIdx="0" presStyleCnt="2"/>
      <dgm:spPr/>
    </dgm:pt>
    <dgm:pt modelId="{13E3497A-A34E-42AB-B544-492A742AD6EE}" type="pres">
      <dgm:prSet presAssocID="{55F93C1E-7DB1-46CC-9919-9C3468F78199}" presName="vSp2" presStyleCnt="0"/>
      <dgm:spPr/>
    </dgm:pt>
    <dgm:pt modelId="{76D22580-2438-4BD0-AE29-B1AAE2BCED56}" type="pres">
      <dgm:prSet presAssocID="{55F93C1E-7DB1-46CC-9919-9C3468F78199}" presName="sibTrans" presStyleCnt="0"/>
      <dgm:spPr/>
    </dgm:pt>
    <dgm:pt modelId="{C52398FE-CD23-4358-8A32-B0724699CE74}" type="pres">
      <dgm:prSet presAssocID="{A510F7CC-4EA9-4276-92D4-206CE1616AE4}" presName="compositeNode" presStyleCnt="0">
        <dgm:presLayoutVars>
          <dgm:bulletEnabled val="1"/>
        </dgm:presLayoutVars>
      </dgm:prSet>
      <dgm:spPr/>
    </dgm:pt>
    <dgm:pt modelId="{04578CC4-0009-4842-9B2D-5279B8EBDD09}" type="pres">
      <dgm:prSet presAssocID="{A510F7CC-4EA9-4276-92D4-206CE1616AE4}" presName="bgRect" presStyleLbl="node1" presStyleIdx="1" presStyleCnt="3"/>
      <dgm:spPr/>
      <dgm:t>
        <a:bodyPr/>
        <a:lstStyle/>
        <a:p>
          <a:endParaRPr lang="es-ES"/>
        </a:p>
      </dgm:t>
    </dgm:pt>
    <dgm:pt modelId="{A39F6620-52BF-4923-8164-7B4EEB29B157}" type="pres">
      <dgm:prSet presAssocID="{A510F7CC-4EA9-4276-92D4-206CE1616AE4}" presName="parentNode" presStyleLbl="node1" presStyleIdx="1" presStyleCnt="3">
        <dgm:presLayoutVars>
          <dgm:chMax val="0"/>
          <dgm:bulletEnabled val="1"/>
        </dgm:presLayoutVars>
      </dgm:prSet>
      <dgm:spPr/>
      <dgm:t>
        <a:bodyPr/>
        <a:lstStyle/>
        <a:p>
          <a:endParaRPr lang="es-ES"/>
        </a:p>
      </dgm:t>
    </dgm:pt>
    <dgm:pt modelId="{DFA91D23-BE0A-4C30-9453-576AC4766F5B}" type="pres">
      <dgm:prSet presAssocID="{A510F7CC-4EA9-4276-92D4-206CE1616AE4}" presName="childNode" presStyleLbl="node1" presStyleIdx="1" presStyleCnt="3">
        <dgm:presLayoutVars>
          <dgm:bulletEnabled val="1"/>
        </dgm:presLayoutVars>
      </dgm:prSet>
      <dgm:spPr/>
      <dgm:t>
        <a:bodyPr/>
        <a:lstStyle/>
        <a:p>
          <a:endParaRPr lang="es-CO"/>
        </a:p>
      </dgm:t>
    </dgm:pt>
    <dgm:pt modelId="{FCE7C12B-B054-4475-85FF-E4B97FDD7C61}" type="pres">
      <dgm:prSet presAssocID="{F8661F6E-4C8C-4CCB-BC6E-2FF74E7E6381}" presName="hSp" presStyleCnt="0"/>
      <dgm:spPr/>
    </dgm:pt>
    <dgm:pt modelId="{0AAD5CE3-F4A9-43DD-B7F2-490F2638824D}" type="pres">
      <dgm:prSet presAssocID="{F8661F6E-4C8C-4CCB-BC6E-2FF74E7E6381}" presName="vProcSp" presStyleCnt="0"/>
      <dgm:spPr/>
    </dgm:pt>
    <dgm:pt modelId="{D07F8EC0-6118-45AC-BF87-8DBE815EBAB4}" type="pres">
      <dgm:prSet presAssocID="{F8661F6E-4C8C-4CCB-BC6E-2FF74E7E6381}" presName="vSp1" presStyleCnt="0"/>
      <dgm:spPr/>
    </dgm:pt>
    <dgm:pt modelId="{E29B49FD-5060-4625-8846-60EC0E412DB2}" type="pres">
      <dgm:prSet presAssocID="{F8661F6E-4C8C-4CCB-BC6E-2FF74E7E6381}" presName="simulatedConn" presStyleLbl="solidFgAcc1" presStyleIdx="1" presStyleCnt="2"/>
      <dgm:spPr/>
    </dgm:pt>
    <dgm:pt modelId="{C3CF636C-BA2A-48E9-8AEC-52F7B41FD7A5}" type="pres">
      <dgm:prSet presAssocID="{F8661F6E-4C8C-4CCB-BC6E-2FF74E7E6381}" presName="vSp2" presStyleCnt="0"/>
      <dgm:spPr/>
    </dgm:pt>
    <dgm:pt modelId="{E398F30A-1A19-4E25-A6D1-8DB59001EB44}" type="pres">
      <dgm:prSet presAssocID="{F8661F6E-4C8C-4CCB-BC6E-2FF74E7E6381}" presName="sibTrans" presStyleCnt="0"/>
      <dgm:spPr/>
    </dgm:pt>
    <dgm:pt modelId="{AF4B4EA4-5346-4453-BF77-118B2A014E6A}" type="pres">
      <dgm:prSet presAssocID="{862E49F2-9301-4C5D-B5D2-59C52E4796D7}" presName="compositeNode" presStyleCnt="0">
        <dgm:presLayoutVars>
          <dgm:bulletEnabled val="1"/>
        </dgm:presLayoutVars>
      </dgm:prSet>
      <dgm:spPr/>
    </dgm:pt>
    <dgm:pt modelId="{5B4BAE1F-50B2-414C-B2E6-F59F41A781C0}" type="pres">
      <dgm:prSet presAssocID="{862E49F2-9301-4C5D-B5D2-59C52E4796D7}" presName="bgRect" presStyleLbl="node1" presStyleIdx="2" presStyleCnt="3"/>
      <dgm:spPr/>
      <dgm:t>
        <a:bodyPr/>
        <a:lstStyle/>
        <a:p>
          <a:endParaRPr lang="es-CO"/>
        </a:p>
      </dgm:t>
    </dgm:pt>
    <dgm:pt modelId="{6DC1CE7D-3AD0-47F9-B8EB-57479840CF31}" type="pres">
      <dgm:prSet presAssocID="{862E49F2-9301-4C5D-B5D2-59C52E4796D7}" presName="parentNode" presStyleLbl="node1" presStyleIdx="2" presStyleCnt="3">
        <dgm:presLayoutVars>
          <dgm:chMax val="0"/>
          <dgm:bulletEnabled val="1"/>
        </dgm:presLayoutVars>
      </dgm:prSet>
      <dgm:spPr/>
      <dgm:t>
        <a:bodyPr/>
        <a:lstStyle/>
        <a:p>
          <a:endParaRPr lang="es-CO"/>
        </a:p>
      </dgm:t>
    </dgm:pt>
    <dgm:pt modelId="{EC68DC96-523B-42B5-B612-F5938712757B}" type="pres">
      <dgm:prSet presAssocID="{862E49F2-9301-4C5D-B5D2-59C52E4796D7}" presName="childNode" presStyleLbl="node1" presStyleIdx="2" presStyleCnt="3">
        <dgm:presLayoutVars>
          <dgm:bulletEnabled val="1"/>
        </dgm:presLayoutVars>
      </dgm:prSet>
      <dgm:spPr/>
      <dgm:t>
        <a:bodyPr/>
        <a:lstStyle/>
        <a:p>
          <a:endParaRPr lang="es-CO"/>
        </a:p>
      </dgm:t>
    </dgm:pt>
  </dgm:ptLst>
  <dgm:cxnLst>
    <dgm:cxn modelId="{5A0F1167-C954-4BBA-B560-7C2AA8CFB334}" srcId="{26B2506F-E03D-4CB7-B93A-888C94017D06}" destId="{A510F7CC-4EA9-4276-92D4-206CE1616AE4}" srcOrd="1" destOrd="0" parTransId="{044AA1C4-F643-4AAA-81AC-92D6254D3986}" sibTransId="{F8661F6E-4C8C-4CCB-BC6E-2FF74E7E6381}"/>
    <dgm:cxn modelId="{87AFD23F-1793-4BDF-9870-E18ECEC8A621}" srcId="{26B2506F-E03D-4CB7-B93A-888C94017D06}" destId="{457A6671-953E-4B48-89A7-52F8C96FDC1E}" srcOrd="0" destOrd="0" parTransId="{01DD90B2-449E-4E56-B1EC-8BCF038B7935}" sibTransId="{55F93C1E-7DB1-46CC-9919-9C3468F78199}"/>
    <dgm:cxn modelId="{2649BACB-CF7F-4DF7-9C0F-4E86A2A4F388}" type="presOf" srcId="{457A6671-953E-4B48-89A7-52F8C96FDC1E}" destId="{811991CC-6BDB-41C7-8019-AE9B6919616C}" srcOrd="1" destOrd="0" presId="urn:microsoft.com/office/officeart/2005/8/layout/hProcess7"/>
    <dgm:cxn modelId="{39D96526-6850-487F-B1B2-6880CDD4F51D}" srcId="{26B2506F-E03D-4CB7-B93A-888C94017D06}" destId="{862E49F2-9301-4C5D-B5D2-59C52E4796D7}" srcOrd="2" destOrd="0" parTransId="{39502E35-F2F4-4AEA-B3D4-7CAD34AE8BE5}" sibTransId="{15109266-185C-487B-B2A0-21487707A1B9}"/>
    <dgm:cxn modelId="{21AAA726-63E8-4BDA-A413-BB998BF2B296}" type="presOf" srcId="{A510F7CC-4EA9-4276-92D4-206CE1616AE4}" destId="{A39F6620-52BF-4923-8164-7B4EEB29B157}" srcOrd="1" destOrd="0" presId="urn:microsoft.com/office/officeart/2005/8/layout/hProcess7"/>
    <dgm:cxn modelId="{9DC26E9E-246C-46BA-B721-E6DB84B3DFEE}" type="presOf" srcId="{862E49F2-9301-4C5D-B5D2-59C52E4796D7}" destId="{5B4BAE1F-50B2-414C-B2E6-F59F41A781C0}" srcOrd="0" destOrd="0" presId="urn:microsoft.com/office/officeart/2005/8/layout/hProcess7"/>
    <dgm:cxn modelId="{1E1B0E3B-8A4F-4A07-8D28-1FE0A3691533}" type="presOf" srcId="{862E49F2-9301-4C5D-B5D2-59C52E4796D7}" destId="{6DC1CE7D-3AD0-47F9-B8EB-57479840CF31}" srcOrd="1" destOrd="0" presId="urn:microsoft.com/office/officeart/2005/8/layout/hProcess7"/>
    <dgm:cxn modelId="{41358DBA-CF32-493C-ADF6-06997EAD8462}" type="presOf" srcId="{D12CF379-A3A6-454E-B1A6-2CCF68595145}" destId="{EC68DC96-523B-42B5-B612-F5938712757B}" srcOrd="0" destOrd="0" presId="urn:microsoft.com/office/officeart/2005/8/layout/hProcess7"/>
    <dgm:cxn modelId="{AD67C0AE-E47E-4F3C-A65B-84C1B08DC6CC}" srcId="{A510F7CC-4EA9-4276-92D4-206CE1616AE4}" destId="{61538C0A-5AC0-4515-AC3A-45579B3E830D}" srcOrd="0" destOrd="0" parTransId="{2ABACA52-8A98-47A1-8F71-538118770D99}" sibTransId="{EA56A1DD-6E2D-432E-B420-94394C54F448}"/>
    <dgm:cxn modelId="{167488D4-8C0E-4CF2-A244-034702844AE0}" srcId="{457A6671-953E-4B48-89A7-52F8C96FDC1E}" destId="{C8137D5B-6431-46A6-BBC9-A0CAE9631490}" srcOrd="0" destOrd="0" parTransId="{9EAB52BF-744E-4C17-B875-5D5BA6C1310C}" sibTransId="{7DF00D85-9C8A-4547-99E9-F10186690678}"/>
    <dgm:cxn modelId="{CD504D3E-559D-48E0-B3F8-40580E33C280}" srcId="{862E49F2-9301-4C5D-B5D2-59C52E4796D7}" destId="{D12CF379-A3A6-454E-B1A6-2CCF68595145}" srcOrd="0" destOrd="0" parTransId="{E6306077-BA59-473E-9F10-7BD6A357CCB5}" sibTransId="{73C0F91F-BB5D-4539-AC90-7F82151C631A}"/>
    <dgm:cxn modelId="{529DE9E1-9FCC-4E97-8142-349745718AA9}" type="presOf" srcId="{61538C0A-5AC0-4515-AC3A-45579B3E830D}" destId="{DFA91D23-BE0A-4C30-9453-576AC4766F5B}" srcOrd="0" destOrd="0" presId="urn:microsoft.com/office/officeart/2005/8/layout/hProcess7"/>
    <dgm:cxn modelId="{EDA6228F-F88B-44BB-B760-51FBF1595C48}" type="presOf" srcId="{A510F7CC-4EA9-4276-92D4-206CE1616AE4}" destId="{04578CC4-0009-4842-9B2D-5279B8EBDD09}" srcOrd="0" destOrd="0" presId="urn:microsoft.com/office/officeart/2005/8/layout/hProcess7"/>
    <dgm:cxn modelId="{F117C98D-225D-40CC-B355-B64F015B1753}" type="presOf" srcId="{C8137D5B-6431-46A6-BBC9-A0CAE9631490}" destId="{349A80B1-753E-4504-B7F1-01BEF17890A7}" srcOrd="0" destOrd="0" presId="urn:microsoft.com/office/officeart/2005/8/layout/hProcess7"/>
    <dgm:cxn modelId="{3E37F610-B792-44BE-8BF0-EBFDB74A3C97}" type="presOf" srcId="{26B2506F-E03D-4CB7-B93A-888C94017D06}" destId="{787ED077-B2B8-4FF5-9DA2-0B1C0ED2D506}" srcOrd="0" destOrd="0" presId="urn:microsoft.com/office/officeart/2005/8/layout/hProcess7"/>
    <dgm:cxn modelId="{3FC9A8C8-813F-4A03-807A-7A505D2F3355}" type="presOf" srcId="{457A6671-953E-4B48-89A7-52F8C96FDC1E}" destId="{E7A740E8-2514-49BF-A0FE-4FAD2029D59F}" srcOrd="0" destOrd="0" presId="urn:microsoft.com/office/officeart/2005/8/layout/hProcess7"/>
    <dgm:cxn modelId="{B8E10886-46B7-4099-A745-9D501EE3BFEA}" type="presParOf" srcId="{787ED077-B2B8-4FF5-9DA2-0B1C0ED2D506}" destId="{7FA459A5-9629-4D5C-92F3-550219FB61CE}" srcOrd="0" destOrd="0" presId="urn:microsoft.com/office/officeart/2005/8/layout/hProcess7"/>
    <dgm:cxn modelId="{BFA71336-7F3E-40B8-A9EF-D8BAED30A1A6}" type="presParOf" srcId="{7FA459A5-9629-4D5C-92F3-550219FB61CE}" destId="{E7A740E8-2514-49BF-A0FE-4FAD2029D59F}" srcOrd="0" destOrd="0" presId="urn:microsoft.com/office/officeart/2005/8/layout/hProcess7"/>
    <dgm:cxn modelId="{06158ABE-F473-434C-86C2-670D073A1151}" type="presParOf" srcId="{7FA459A5-9629-4D5C-92F3-550219FB61CE}" destId="{811991CC-6BDB-41C7-8019-AE9B6919616C}" srcOrd="1" destOrd="0" presId="urn:microsoft.com/office/officeart/2005/8/layout/hProcess7"/>
    <dgm:cxn modelId="{B92C256D-34B5-4C27-BF00-1ACD48F4AC0A}" type="presParOf" srcId="{7FA459A5-9629-4D5C-92F3-550219FB61CE}" destId="{349A80B1-753E-4504-B7F1-01BEF17890A7}" srcOrd="2" destOrd="0" presId="urn:microsoft.com/office/officeart/2005/8/layout/hProcess7"/>
    <dgm:cxn modelId="{388CF461-2A2E-41FC-B8DF-0112BA6B8BA3}" type="presParOf" srcId="{787ED077-B2B8-4FF5-9DA2-0B1C0ED2D506}" destId="{E73564C9-A0A0-4BAD-AAA6-D2D69F5903B0}" srcOrd="1" destOrd="0" presId="urn:microsoft.com/office/officeart/2005/8/layout/hProcess7"/>
    <dgm:cxn modelId="{2D0452A1-AFFB-4161-B652-E609C81B16F5}" type="presParOf" srcId="{787ED077-B2B8-4FF5-9DA2-0B1C0ED2D506}" destId="{CA72A1B3-0CF7-45D4-936C-5014267FC6FD}" srcOrd="2" destOrd="0" presId="urn:microsoft.com/office/officeart/2005/8/layout/hProcess7"/>
    <dgm:cxn modelId="{E55BED53-F10A-46EC-9F7D-F3CD929C2F3B}" type="presParOf" srcId="{CA72A1B3-0CF7-45D4-936C-5014267FC6FD}" destId="{ED119297-384B-4E7A-AA90-4FA491BDFCC2}" srcOrd="0" destOrd="0" presId="urn:microsoft.com/office/officeart/2005/8/layout/hProcess7"/>
    <dgm:cxn modelId="{328DD0A0-A311-4988-9AE4-F14BEE26E62E}" type="presParOf" srcId="{CA72A1B3-0CF7-45D4-936C-5014267FC6FD}" destId="{3DF4A9D4-EC59-4807-A052-9468B6559098}" srcOrd="1" destOrd="0" presId="urn:microsoft.com/office/officeart/2005/8/layout/hProcess7"/>
    <dgm:cxn modelId="{B8783D3B-5E15-4228-BCBF-45584096EF87}" type="presParOf" srcId="{CA72A1B3-0CF7-45D4-936C-5014267FC6FD}" destId="{13E3497A-A34E-42AB-B544-492A742AD6EE}" srcOrd="2" destOrd="0" presId="urn:microsoft.com/office/officeart/2005/8/layout/hProcess7"/>
    <dgm:cxn modelId="{F6B8A240-24BB-49D5-81C1-12C54A6FA953}" type="presParOf" srcId="{787ED077-B2B8-4FF5-9DA2-0B1C0ED2D506}" destId="{76D22580-2438-4BD0-AE29-B1AAE2BCED56}" srcOrd="3" destOrd="0" presId="urn:microsoft.com/office/officeart/2005/8/layout/hProcess7"/>
    <dgm:cxn modelId="{7DB4EADB-7CE9-43BD-A9A6-80225CC38408}" type="presParOf" srcId="{787ED077-B2B8-4FF5-9DA2-0B1C0ED2D506}" destId="{C52398FE-CD23-4358-8A32-B0724699CE74}" srcOrd="4" destOrd="0" presId="urn:microsoft.com/office/officeart/2005/8/layout/hProcess7"/>
    <dgm:cxn modelId="{7F943A0C-C171-4256-9EDB-6572DEC3E30C}" type="presParOf" srcId="{C52398FE-CD23-4358-8A32-B0724699CE74}" destId="{04578CC4-0009-4842-9B2D-5279B8EBDD09}" srcOrd="0" destOrd="0" presId="urn:microsoft.com/office/officeart/2005/8/layout/hProcess7"/>
    <dgm:cxn modelId="{E4C3A469-DF3C-4B97-9CB5-AA346C14FB01}" type="presParOf" srcId="{C52398FE-CD23-4358-8A32-B0724699CE74}" destId="{A39F6620-52BF-4923-8164-7B4EEB29B157}" srcOrd="1" destOrd="0" presId="urn:microsoft.com/office/officeart/2005/8/layout/hProcess7"/>
    <dgm:cxn modelId="{2B463680-5797-477A-8E97-0BBC732D09FC}" type="presParOf" srcId="{C52398FE-CD23-4358-8A32-B0724699CE74}" destId="{DFA91D23-BE0A-4C30-9453-576AC4766F5B}" srcOrd="2" destOrd="0" presId="urn:microsoft.com/office/officeart/2005/8/layout/hProcess7"/>
    <dgm:cxn modelId="{83E0ECC6-97A3-4590-AFC3-3B2E4EF97B38}" type="presParOf" srcId="{787ED077-B2B8-4FF5-9DA2-0B1C0ED2D506}" destId="{FCE7C12B-B054-4475-85FF-E4B97FDD7C61}" srcOrd="5" destOrd="0" presId="urn:microsoft.com/office/officeart/2005/8/layout/hProcess7"/>
    <dgm:cxn modelId="{20D5429F-1C85-482E-A0F2-D5402C224CD8}" type="presParOf" srcId="{787ED077-B2B8-4FF5-9DA2-0B1C0ED2D506}" destId="{0AAD5CE3-F4A9-43DD-B7F2-490F2638824D}" srcOrd="6" destOrd="0" presId="urn:microsoft.com/office/officeart/2005/8/layout/hProcess7"/>
    <dgm:cxn modelId="{4216F98C-B5EC-4C1F-88BC-1804B16997CF}" type="presParOf" srcId="{0AAD5CE3-F4A9-43DD-B7F2-490F2638824D}" destId="{D07F8EC0-6118-45AC-BF87-8DBE815EBAB4}" srcOrd="0" destOrd="0" presId="urn:microsoft.com/office/officeart/2005/8/layout/hProcess7"/>
    <dgm:cxn modelId="{7A36B77A-E16E-461B-A002-343417BFFC28}" type="presParOf" srcId="{0AAD5CE3-F4A9-43DD-B7F2-490F2638824D}" destId="{E29B49FD-5060-4625-8846-60EC0E412DB2}" srcOrd="1" destOrd="0" presId="urn:microsoft.com/office/officeart/2005/8/layout/hProcess7"/>
    <dgm:cxn modelId="{D6C49CD6-3309-45D3-BEE2-442B80096953}" type="presParOf" srcId="{0AAD5CE3-F4A9-43DD-B7F2-490F2638824D}" destId="{C3CF636C-BA2A-48E9-8AEC-52F7B41FD7A5}" srcOrd="2" destOrd="0" presId="urn:microsoft.com/office/officeart/2005/8/layout/hProcess7"/>
    <dgm:cxn modelId="{FEEC4874-B3CA-45B0-BBC6-24BE2E1BABE3}" type="presParOf" srcId="{787ED077-B2B8-4FF5-9DA2-0B1C0ED2D506}" destId="{E398F30A-1A19-4E25-A6D1-8DB59001EB44}" srcOrd="7" destOrd="0" presId="urn:microsoft.com/office/officeart/2005/8/layout/hProcess7"/>
    <dgm:cxn modelId="{8A776BCD-8290-4F15-AB61-875D7EEC418F}" type="presParOf" srcId="{787ED077-B2B8-4FF5-9DA2-0B1C0ED2D506}" destId="{AF4B4EA4-5346-4453-BF77-118B2A014E6A}" srcOrd="8" destOrd="0" presId="urn:microsoft.com/office/officeart/2005/8/layout/hProcess7"/>
    <dgm:cxn modelId="{5823DB5A-F046-4321-9609-98B39DC05FBD}" type="presParOf" srcId="{AF4B4EA4-5346-4453-BF77-118B2A014E6A}" destId="{5B4BAE1F-50B2-414C-B2E6-F59F41A781C0}" srcOrd="0" destOrd="0" presId="urn:microsoft.com/office/officeart/2005/8/layout/hProcess7"/>
    <dgm:cxn modelId="{A2B98A16-F71D-4555-A27D-4150BA3FF5DE}" type="presParOf" srcId="{AF4B4EA4-5346-4453-BF77-118B2A014E6A}" destId="{6DC1CE7D-3AD0-47F9-B8EB-57479840CF31}" srcOrd="1" destOrd="0" presId="urn:microsoft.com/office/officeart/2005/8/layout/hProcess7"/>
    <dgm:cxn modelId="{A7C719C8-9D79-4BD9-8D95-DDA843356D9A}" type="presParOf" srcId="{AF4B4EA4-5346-4453-BF77-118B2A014E6A}" destId="{EC68DC96-523B-42B5-B612-F5938712757B}"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740E8-2514-49BF-A0FE-4FAD2029D59F}">
      <dsp:nvSpPr>
        <dsp:cNvPr id="0" name=""/>
        <dsp:cNvSpPr/>
      </dsp:nvSpPr>
      <dsp:spPr>
        <a:xfrm>
          <a:off x="633" y="1164594"/>
          <a:ext cx="2728118" cy="3273742"/>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293" rIns="75565" bIns="0" numCol="1" spcCol="1270" anchor="t" anchorCtr="0">
          <a:noAutofit/>
        </a:bodyPr>
        <a:lstStyle/>
        <a:p>
          <a:pPr lvl="0" algn="r" defTabSz="755650">
            <a:lnSpc>
              <a:spcPct val="90000"/>
            </a:lnSpc>
            <a:spcBef>
              <a:spcPct val="0"/>
            </a:spcBef>
            <a:spcAft>
              <a:spcPct val="35000"/>
            </a:spcAft>
          </a:pPr>
          <a:r>
            <a:rPr lang="es-CO" sz="1700" kern="1200" dirty="0" smtClean="0"/>
            <a:t>FINANCIACIÓN COLECTIVIZADA</a:t>
          </a:r>
          <a:endParaRPr lang="es-CO" sz="1700" kern="1200" dirty="0"/>
        </a:p>
      </dsp:txBody>
      <dsp:txXfrm rot="16200000">
        <a:off x="-1068788" y="2234017"/>
        <a:ext cx="2684468" cy="545623"/>
      </dsp:txXfrm>
    </dsp:sp>
    <dsp:sp modelId="{349A80B1-753E-4504-B7F1-01BEF17890A7}">
      <dsp:nvSpPr>
        <dsp:cNvPr id="0" name=""/>
        <dsp:cNvSpPr/>
      </dsp:nvSpPr>
      <dsp:spPr>
        <a:xfrm>
          <a:off x="546257" y="1164594"/>
          <a:ext cx="2032448" cy="327374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s-CO" sz="2400" kern="1200" dirty="0" smtClean="0"/>
            <a:t>Se recurre al pago de impuestos u otras cargas tributarias (para fiscales), con el fin de financiar instituciones estatales</a:t>
          </a:r>
          <a:endParaRPr lang="es-CO" sz="2400" kern="1200" dirty="0"/>
        </a:p>
      </dsp:txBody>
      <dsp:txXfrm>
        <a:off x="546257" y="1164594"/>
        <a:ext cx="2032448" cy="3273742"/>
      </dsp:txXfrm>
    </dsp:sp>
    <dsp:sp modelId="{04578CC4-0009-4842-9B2D-5279B8EBDD09}">
      <dsp:nvSpPr>
        <dsp:cNvPr id="0" name=""/>
        <dsp:cNvSpPr/>
      </dsp:nvSpPr>
      <dsp:spPr>
        <a:xfrm>
          <a:off x="2824236" y="1164594"/>
          <a:ext cx="2728118" cy="3273742"/>
        </a:xfrm>
        <a:prstGeom prst="roundRect">
          <a:avLst>
            <a:gd name="adj" fmla="val 5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293" rIns="75565" bIns="0" numCol="1" spcCol="1270" anchor="t" anchorCtr="0">
          <a:noAutofit/>
        </a:bodyPr>
        <a:lstStyle/>
        <a:p>
          <a:pPr lvl="0" algn="r" defTabSz="755650">
            <a:lnSpc>
              <a:spcPct val="90000"/>
            </a:lnSpc>
            <a:spcBef>
              <a:spcPct val="0"/>
            </a:spcBef>
            <a:spcAft>
              <a:spcPct val="35000"/>
            </a:spcAft>
          </a:pPr>
          <a:r>
            <a:rPr lang="es-CO" sz="1700" kern="1200" dirty="0" smtClean="0"/>
            <a:t>MODELOS MIXTOS</a:t>
          </a:r>
          <a:endParaRPr lang="es-CO" sz="1700" kern="1200" dirty="0"/>
        </a:p>
      </dsp:txBody>
      <dsp:txXfrm rot="16200000">
        <a:off x="1754814" y="2234017"/>
        <a:ext cx="2684468" cy="545623"/>
      </dsp:txXfrm>
    </dsp:sp>
    <dsp:sp modelId="{3DF4A9D4-EC59-4807-A052-9468B6559098}">
      <dsp:nvSpPr>
        <dsp:cNvPr id="0" name=""/>
        <dsp:cNvSpPr/>
      </dsp:nvSpPr>
      <dsp:spPr>
        <a:xfrm rot="5400000">
          <a:off x="2597467" y="3764768"/>
          <a:ext cx="480819" cy="409217"/>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A91D23-BE0A-4C30-9453-576AC4766F5B}">
      <dsp:nvSpPr>
        <dsp:cNvPr id="0" name=""/>
        <dsp:cNvSpPr/>
      </dsp:nvSpPr>
      <dsp:spPr>
        <a:xfrm>
          <a:off x="3369860" y="1164594"/>
          <a:ext cx="2032448" cy="327374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r>
            <a:rPr lang="es-CO" sz="2200" kern="1200" dirty="0" smtClean="0"/>
            <a:t>El Estado puede proveer créditos blandos, contratar cupos con instituciones privadas o hacer transferencias a instituciones privadas por capitación</a:t>
          </a:r>
          <a:endParaRPr lang="es-CO" sz="2200" kern="1200" dirty="0"/>
        </a:p>
      </dsp:txBody>
      <dsp:txXfrm>
        <a:off x="3369860" y="1164594"/>
        <a:ext cx="2032448" cy="3273742"/>
      </dsp:txXfrm>
    </dsp:sp>
    <dsp:sp modelId="{5B4BAE1F-50B2-414C-B2E6-F59F41A781C0}">
      <dsp:nvSpPr>
        <dsp:cNvPr id="0" name=""/>
        <dsp:cNvSpPr/>
      </dsp:nvSpPr>
      <dsp:spPr>
        <a:xfrm>
          <a:off x="5647839" y="1164594"/>
          <a:ext cx="2728118" cy="3273742"/>
        </a:xfrm>
        <a:prstGeom prst="roundRect">
          <a:avLst>
            <a:gd name="adj" fmla="val 5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293" rIns="75565" bIns="0" numCol="1" spcCol="1270" anchor="t" anchorCtr="0">
          <a:noAutofit/>
        </a:bodyPr>
        <a:lstStyle/>
        <a:p>
          <a:pPr lvl="0" algn="r" defTabSz="755650">
            <a:lnSpc>
              <a:spcPct val="90000"/>
            </a:lnSpc>
            <a:spcBef>
              <a:spcPct val="0"/>
            </a:spcBef>
            <a:spcAft>
              <a:spcPct val="35000"/>
            </a:spcAft>
          </a:pPr>
          <a:r>
            <a:rPr lang="es-CO" sz="1700" kern="1200" dirty="0" smtClean="0"/>
            <a:t>FINANCIACIÓN INDIVIDUAL</a:t>
          </a:r>
          <a:endParaRPr lang="es-CO" sz="1700" kern="1200" dirty="0"/>
        </a:p>
      </dsp:txBody>
      <dsp:txXfrm rot="16200000">
        <a:off x="4578416" y="2234017"/>
        <a:ext cx="2684468" cy="545623"/>
      </dsp:txXfrm>
    </dsp:sp>
    <dsp:sp modelId="{E29B49FD-5060-4625-8846-60EC0E412DB2}">
      <dsp:nvSpPr>
        <dsp:cNvPr id="0" name=""/>
        <dsp:cNvSpPr/>
      </dsp:nvSpPr>
      <dsp:spPr>
        <a:xfrm rot="5400000">
          <a:off x="5421070" y="3764768"/>
          <a:ext cx="480819" cy="409217"/>
        </a:xfrm>
        <a:prstGeom prst="flowChartExtract">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EC68DC96-523B-42B5-B612-F5938712757B}">
      <dsp:nvSpPr>
        <dsp:cNvPr id="0" name=""/>
        <dsp:cNvSpPr/>
      </dsp:nvSpPr>
      <dsp:spPr>
        <a:xfrm>
          <a:off x="6193463" y="1164594"/>
          <a:ext cx="2032448" cy="327374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lvl="0" algn="l" defTabSz="1244600">
            <a:lnSpc>
              <a:spcPct val="90000"/>
            </a:lnSpc>
            <a:spcBef>
              <a:spcPct val="0"/>
            </a:spcBef>
            <a:spcAft>
              <a:spcPct val="35000"/>
            </a:spcAft>
          </a:pPr>
          <a:r>
            <a:rPr lang="es-CO" sz="2800" kern="1200" dirty="0" smtClean="0"/>
            <a:t>Se financia como cualquier bien de mercado, depende del patrimonio del cliente</a:t>
          </a:r>
          <a:endParaRPr lang="es-CO" sz="3200" kern="1200" dirty="0"/>
        </a:p>
      </dsp:txBody>
      <dsp:txXfrm>
        <a:off x="6193463" y="1164594"/>
        <a:ext cx="2032448" cy="327374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2300857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334159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565211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3582452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96676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72644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626288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359759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977809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1982177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69E582-422E-49F1-AF8B-2F5F6FD7F4F0}" type="datetimeFigureOut">
              <a:rPr lang="es-CO" smtClean="0"/>
              <a:t>09/01/2013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6732A43-8DB8-46C0-9EA6-F7E8E52E7252}" type="slidenum">
              <a:rPr lang="es-CO" smtClean="0"/>
              <a:t>‹Nº›</a:t>
            </a:fld>
            <a:endParaRPr lang="es-CO"/>
          </a:p>
        </p:txBody>
      </p:sp>
    </p:spTree>
    <p:extLst>
      <p:ext uri="{BB962C8B-B14F-4D97-AF65-F5344CB8AC3E}">
        <p14:creationId xmlns:p14="http://schemas.microsoft.com/office/powerpoint/2010/main" val="4004240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69E582-422E-49F1-AF8B-2F5F6FD7F4F0}" type="datetimeFigureOut">
              <a:rPr lang="es-CO" smtClean="0"/>
              <a:t>09/01/2013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732A43-8DB8-46C0-9EA6-F7E8E52E7252}" type="slidenum">
              <a:rPr lang="es-CO" smtClean="0"/>
              <a:t>‹Nº›</a:t>
            </a:fld>
            <a:endParaRPr lang="es-CO"/>
          </a:p>
        </p:txBody>
      </p:sp>
    </p:spTree>
    <p:extLst>
      <p:ext uri="{BB962C8B-B14F-4D97-AF65-F5344CB8AC3E}">
        <p14:creationId xmlns:p14="http://schemas.microsoft.com/office/powerpoint/2010/main" val="4227712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1705" y="1700808"/>
            <a:ext cx="9165705" cy="1944216"/>
          </a:xfrm>
          <a:prstGeom prst="rect">
            <a:avLst/>
          </a:prstGeom>
          <a:solidFill>
            <a:srgbClr val="FF8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Título"/>
          <p:cNvSpPr>
            <a:spLocks noGrp="1"/>
          </p:cNvSpPr>
          <p:nvPr>
            <p:ph type="ctrTitle"/>
          </p:nvPr>
        </p:nvSpPr>
        <p:spPr>
          <a:xfrm>
            <a:off x="616024" y="1844824"/>
            <a:ext cx="7772400" cy="1800200"/>
          </a:xfrm>
        </p:spPr>
        <p:txBody>
          <a:bodyPr>
            <a:normAutofit fontScale="90000"/>
          </a:bodyPr>
          <a:lstStyle/>
          <a:p>
            <a:r>
              <a:rPr lang="es-CO" b="1" dirty="0" smtClean="0">
                <a:solidFill>
                  <a:srgbClr val="002060"/>
                </a:solidFill>
                <a:effectLst>
                  <a:outerShdw blurRad="38100" dist="38100" dir="2700000" algn="tl">
                    <a:srgbClr val="000000">
                      <a:alpha val="43137"/>
                    </a:srgbClr>
                  </a:outerShdw>
                </a:effectLst>
                <a:latin typeface="Andalus" pitchFamily="18" charset="-78"/>
                <a:cs typeface="Andalus" pitchFamily="18" charset="-78"/>
              </a:rPr>
              <a:t>Crisis en la financiación de la Educación Superior en </a:t>
            </a:r>
            <a:r>
              <a:rPr lang="es-CO" b="1" dirty="0" smtClean="0">
                <a:solidFill>
                  <a:srgbClr val="002060"/>
                </a:solidFill>
                <a:effectLst>
                  <a:outerShdw blurRad="38100" dist="38100" dir="2700000" algn="tl">
                    <a:srgbClr val="000000">
                      <a:alpha val="43137"/>
                    </a:srgbClr>
                  </a:outerShdw>
                </a:effectLst>
                <a:latin typeface="Andalus" pitchFamily="18" charset="-78"/>
                <a:cs typeface="Andalus" pitchFamily="18" charset="-78"/>
              </a:rPr>
              <a:t>Colombia</a:t>
            </a:r>
            <a:br>
              <a:rPr lang="es-CO" b="1" dirty="0" smtClean="0">
                <a:solidFill>
                  <a:srgbClr val="002060"/>
                </a:solidFill>
                <a:effectLst>
                  <a:outerShdw blurRad="38100" dist="38100" dir="2700000" algn="tl">
                    <a:srgbClr val="000000">
                      <a:alpha val="43137"/>
                    </a:srgbClr>
                  </a:outerShdw>
                </a:effectLst>
                <a:latin typeface="Andalus" pitchFamily="18" charset="-78"/>
                <a:cs typeface="Andalus" pitchFamily="18" charset="-78"/>
              </a:rPr>
            </a:br>
            <a:r>
              <a:rPr lang="es-CO" b="1" dirty="0">
                <a:solidFill>
                  <a:srgbClr val="002060"/>
                </a:solidFill>
                <a:effectLst>
                  <a:outerShdw blurRad="38100" dist="38100" dir="2700000" algn="tl">
                    <a:srgbClr val="000000">
                      <a:alpha val="43137"/>
                    </a:srgbClr>
                  </a:outerShdw>
                </a:effectLst>
                <a:latin typeface="Andalus" pitchFamily="18" charset="-78"/>
                <a:cs typeface="Andalus" pitchFamily="18" charset="-78"/>
              </a:rPr>
              <a:t>Análisis y perspectivas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1" y="5519096"/>
            <a:ext cx="2983895" cy="1011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a:off x="0" y="3933056"/>
            <a:ext cx="9144000" cy="1077218"/>
          </a:xfrm>
          <a:prstGeom prst="rect">
            <a:avLst/>
          </a:prstGeom>
          <a:noFill/>
        </p:spPr>
        <p:txBody>
          <a:bodyPr wrap="square" rtlCol="0">
            <a:spAutoFit/>
          </a:bodyPr>
          <a:lstStyle/>
          <a:p>
            <a:pPr algn="ctr"/>
            <a:r>
              <a:rPr lang="es-CO" sz="3200" b="1" dirty="0" smtClean="0">
                <a:solidFill>
                  <a:srgbClr val="002060"/>
                </a:solidFill>
                <a:latin typeface="Andalus" pitchFamily="18" charset="-78"/>
                <a:cs typeface="Andalus" pitchFamily="18" charset="-78"/>
              </a:rPr>
              <a:t>JAIRO BAUTISTA</a:t>
            </a:r>
          </a:p>
          <a:p>
            <a:pPr lvl="0" algn="ctr"/>
            <a:r>
              <a:rPr lang="es-CO" sz="3200" b="1" dirty="0" smtClean="0">
                <a:solidFill>
                  <a:srgbClr val="002060"/>
                </a:solidFill>
                <a:latin typeface="Andalus" pitchFamily="18" charset="-78"/>
                <a:cs typeface="Andalus" pitchFamily="18" charset="-78"/>
              </a:rPr>
              <a:t>Docente </a:t>
            </a:r>
            <a:r>
              <a:rPr lang="es-CO" sz="3200" b="1" dirty="0">
                <a:solidFill>
                  <a:srgbClr val="002060"/>
                </a:solidFill>
                <a:latin typeface="Andalus" pitchFamily="18" charset="-78"/>
                <a:cs typeface="Andalus" pitchFamily="18" charset="-78"/>
              </a:rPr>
              <a:t>universitario e </a:t>
            </a:r>
            <a:r>
              <a:rPr lang="es-CO" sz="3200" b="1" dirty="0" smtClean="0">
                <a:solidFill>
                  <a:srgbClr val="002060"/>
                </a:solidFill>
                <a:latin typeface="Andalus" pitchFamily="18" charset="-78"/>
                <a:cs typeface="Andalus" pitchFamily="18" charset="-78"/>
              </a:rPr>
              <a:t>investigador</a:t>
            </a:r>
            <a:endParaRPr lang="es-CO" sz="3200" b="1" dirty="0">
              <a:solidFill>
                <a:srgbClr val="002060"/>
              </a:solidFill>
              <a:latin typeface="Andalus" pitchFamily="18" charset="-78"/>
              <a:cs typeface="Andalus" pitchFamily="18" charset="-78"/>
            </a:endParaRPr>
          </a:p>
        </p:txBody>
      </p:sp>
      <p:pic>
        <p:nvPicPr>
          <p:cNvPr id="5" name="4 Marcador de contenido"/>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705" y="0"/>
            <a:ext cx="9165705" cy="1108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80664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908720"/>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¿QUÉ ES LO QUE HAY QUE FINANCIAR?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4" name="3 CuadroTexto"/>
          <p:cNvSpPr txBox="1"/>
          <p:nvPr/>
        </p:nvSpPr>
        <p:spPr>
          <a:xfrm>
            <a:off x="1232814" y="2420888"/>
            <a:ext cx="6696744" cy="2985433"/>
          </a:xfrm>
          <a:prstGeom prst="rect">
            <a:avLst/>
          </a:prstGeom>
          <a:noFill/>
        </p:spPr>
        <p:txBody>
          <a:bodyPr wrap="square" rtlCol="0">
            <a:spAutoFit/>
          </a:bodyPr>
          <a:lstStyle/>
          <a:p>
            <a:r>
              <a:rPr lang="es-CO" sz="4000" b="1" dirty="0" smtClean="0"/>
              <a:t>C</a:t>
            </a:r>
            <a:r>
              <a:rPr lang="es-CO" sz="3200" dirty="0" smtClean="0"/>
              <a:t>osto =   </a:t>
            </a:r>
            <a:r>
              <a:rPr lang="es-CO" sz="4000" b="1" dirty="0" smtClean="0"/>
              <a:t>M</a:t>
            </a:r>
            <a:r>
              <a:rPr lang="es-CO" sz="3200" dirty="0" smtClean="0"/>
              <a:t>atrícula + </a:t>
            </a:r>
            <a:r>
              <a:rPr lang="es-CO" sz="4000" b="1" dirty="0" smtClean="0"/>
              <a:t>S</a:t>
            </a:r>
            <a:r>
              <a:rPr lang="es-CO" sz="3200" dirty="0" smtClean="0"/>
              <a:t>ostenimiento + 	       </a:t>
            </a:r>
            <a:r>
              <a:rPr lang="es-CO" sz="4000" b="1" dirty="0" smtClean="0"/>
              <a:t>B</a:t>
            </a:r>
            <a:r>
              <a:rPr lang="es-CO" sz="3200" dirty="0" smtClean="0"/>
              <a:t>ienestar +  </a:t>
            </a:r>
            <a:r>
              <a:rPr lang="es-CO" sz="4000" b="1" dirty="0" smtClean="0"/>
              <a:t>G</a:t>
            </a:r>
            <a:r>
              <a:rPr lang="es-CO" sz="3200" dirty="0" smtClean="0"/>
              <a:t>astos 			       Complementarios</a:t>
            </a:r>
          </a:p>
          <a:p>
            <a:endParaRPr lang="es-CO" sz="3200" dirty="0"/>
          </a:p>
          <a:p>
            <a:pPr algn="ctr"/>
            <a:r>
              <a:rPr lang="es-CO" sz="4400" b="1" dirty="0" smtClean="0">
                <a:effectLst>
                  <a:outerShdw blurRad="38100" dist="38100" dir="2700000" algn="tl">
                    <a:srgbClr val="000000">
                      <a:alpha val="43137"/>
                    </a:srgbClr>
                  </a:outerShdw>
                </a:effectLst>
              </a:rPr>
              <a:t>C = M + S + B + G</a:t>
            </a:r>
            <a:endParaRPr lang="es-CO" sz="4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661822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http://receph.apextech.netdna-cdn.com/images/2011/12/01/20090811_notnotras_218035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5" y="5157684"/>
            <a:ext cx="1385270" cy="92747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908720"/>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¿QUÉ ES LO QUE HAY QUE FINANCIAR?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4" name="3 CuadroTexto"/>
          <p:cNvSpPr txBox="1"/>
          <p:nvPr/>
        </p:nvSpPr>
        <p:spPr>
          <a:xfrm>
            <a:off x="395536" y="1988840"/>
            <a:ext cx="8424936" cy="4216539"/>
          </a:xfrm>
          <a:prstGeom prst="rect">
            <a:avLst/>
          </a:prstGeom>
          <a:noFill/>
        </p:spPr>
        <p:txBody>
          <a:bodyPr wrap="square" rtlCol="0">
            <a:spAutoFit/>
          </a:bodyPr>
          <a:lstStyle/>
          <a:p>
            <a:r>
              <a:rPr lang="es-CO" sz="4400" b="1" dirty="0" smtClean="0">
                <a:effectLst>
                  <a:outerShdw blurRad="38100" dist="38100" dir="2700000" algn="tl">
                    <a:srgbClr val="000000">
                      <a:alpha val="43137"/>
                    </a:srgbClr>
                  </a:outerShdw>
                </a:effectLst>
              </a:rPr>
              <a:t>M</a:t>
            </a:r>
            <a:r>
              <a:rPr lang="es-CO" sz="3600" b="1" dirty="0" smtClean="0">
                <a:effectLst>
                  <a:outerShdw blurRad="38100" dist="38100" dir="2700000" algn="tl">
                    <a:srgbClr val="000000">
                      <a:alpha val="43137"/>
                    </a:srgbClr>
                  </a:outerShdw>
                </a:effectLst>
              </a:rPr>
              <a:t>atrícula</a:t>
            </a:r>
            <a:r>
              <a:rPr lang="es-CO" sz="3200" dirty="0" smtClean="0"/>
              <a:t> =	 Docentes </a:t>
            </a:r>
          </a:p>
          <a:p>
            <a:r>
              <a:rPr lang="es-CO" sz="3200" dirty="0"/>
              <a:t>	</a:t>
            </a:r>
            <a:r>
              <a:rPr lang="es-CO" sz="3200" dirty="0" smtClean="0"/>
              <a:t>		+ </a:t>
            </a:r>
            <a:r>
              <a:rPr lang="es-CO" sz="3200" dirty="0" err="1" smtClean="0"/>
              <a:t>Gtos</a:t>
            </a:r>
            <a:r>
              <a:rPr lang="es-CO" sz="3200" dirty="0" smtClean="0"/>
              <a:t>. Administración 				</a:t>
            </a:r>
          </a:p>
          <a:p>
            <a:r>
              <a:rPr lang="es-CO" sz="3200" dirty="0"/>
              <a:t>	</a:t>
            </a:r>
            <a:r>
              <a:rPr lang="es-CO" sz="3200" dirty="0" smtClean="0"/>
              <a:t>		+  inversión infraestructura 				</a:t>
            </a:r>
          </a:p>
          <a:p>
            <a:r>
              <a:rPr lang="es-CO" sz="3200" dirty="0"/>
              <a:t>	</a:t>
            </a:r>
            <a:r>
              <a:rPr lang="es-CO" sz="3200" dirty="0" smtClean="0"/>
              <a:t>		+ reposición depreciación </a:t>
            </a:r>
          </a:p>
          <a:p>
            <a:r>
              <a:rPr lang="es-CO" sz="3200" dirty="0"/>
              <a:t>	</a:t>
            </a:r>
            <a:r>
              <a:rPr lang="es-CO" sz="3200" dirty="0" smtClean="0"/>
              <a:t>	</a:t>
            </a:r>
          </a:p>
          <a:p>
            <a:r>
              <a:rPr lang="es-CO" sz="3200" dirty="0"/>
              <a:t>	</a:t>
            </a:r>
            <a:r>
              <a:rPr lang="es-CO" sz="3200" dirty="0" smtClean="0"/>
              <a:t>		+ excedente de 	explotación</a:t>
            </a:r>
          </a:p>
        </p:txBody>
      </p:sp>
      <p:pic>
        <p:nvPicPr>
          <p:cNvPr id="1028" name="Picture 4" descr="https://encrypted-tbn2.gstatic.com/images?q=tbn:ANd9GcQBslH6UzU23u9AgOxocJBNM6xpzAIY0EKRpzXnGW63gjfl_Bm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21" y="2865423"/>
            <a:ext cx="1878589" cy="11271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4.bp.blogspot.com/_xmZVzMzNNac/SteXOydHeYI/AAAAAAAAAAk/QGQtWKQqenE/s320/derec+a+no+ser+explotad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15616" y="3431370"/>
            <a:ext cx="1225049" cy="9111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en-obra.com.co/uploads/images/ediciones/2009/edicion2/centro_deportivo_uniande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4607" y="4581128"/>
            <a:ext cx="955436" cy="1153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4776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¿QUÉ ES LO QUE HAY QUE FINANCIAR?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4" name="3 CuadroTexto"/>
          <p:cNvSpPr txBox="1"/>
          <p:nvPr/>
        </p:nvSpPr>
        <p:spPr>
          <a:xfrm>
            <a:off x="395535" y="1988840"/>
            <a:ext cx="7526351" cy="4216539"/>
          </a:xfrm>
          <a:prstGeom prst="rect">
            <a:avLst/>
          </a:prstGeom>
          <a:noFill/>
        </p:spPr>
        <p:txBody>
          <a:bodyPr wrap="square" rtlCol="0">
            <a:spAutoFit/>
          </a:bodyPr>
          <a:lstStyle/>
          <a:p>
            <a:r>
              <a:rPr lang="es-CO" sz="4400" b="1" dirty="0" smtClean="0">
                <a:effectLst>
                  <a:outerShdw blurRad="38100" dist="38100" dir="2700000" algn="tl">
                    <a:srgbClr val="000000">
                      <a:alpha val="43137"/>
                    </a:srgbClr>
                  </a:outerShdw>
                </a:effectLst>
              </a:rPr>
              <a:t>Sostenimiento </a:t>
            </a:r>
            <a:r>
              <a:rPr lang="es-CO" sz="3200" dirty="0" smtClean="0"/>
              <a:t>=  Alimentación </a:t>
            </a:r>
          </a:p>
          <a:p>
            <a:r>
              <a:rPr lang="es-CO" sz="3200" dirty="0"/>
              <a:t>	</a:t>
            </a:r>
            <a:r>
              <a:rPr lang="es-CO" sz="3200" dirty="0" smtClean="0"/>
              <a:t>			  </a:t>
            </a:r>
          </a:p>
          <a:p>
            <a:r>
              <a:rPr lang="es-CO" sz="3200" dirty="0"/>
              <a:t>	</a:t>
            </a:r>
            <a:r>
              <a:rPr lang="es-CO" sz="3200" dirty="0" smtClean="0"/>
              <a:t>			  Transporte</a:t>
            </a:r>
          </a:p>
          <a:p>
            <a:endParaRPr lang="es-CO" sz="3200" dirty="0"/>
          </a:p>
          <a:p>
            <a:r>
              <a:rPr lang="es-CO" sz="3200" dirty="0" smtClean="0"/>
              <a:t>				  Vivienda</a:t>
            </a:r>
          </a:p>
          <a:p>
            <a:endParaRPr lang="es-CO" sz="3200" dirty="0"/>
          </a:p>
          <a:p>
            <a:r>
              <a:rPr lang="es-CO" sz="3200" dirty="0" smtClean="0"/>
              <a:t>				  </a:t>
            </a:r>
            <a:r>
              <a:rPr lang="es-CO" sz="3200" dirty="0" err="1" smtClean="0"/>
              <a:t>Serv</a:t>
            </a:r>
            <a:r>
              <a:rPr lang="es-CO" sz="3200" dirty="0" smtClean="0"/>
              <a:t>. Públicos </a:t>
            </a:r>
            <a:r>
              <a:rPr lang="es-CO" sz="3200" dirty="0" err="1" smtClean="0"/>
              <a:t>Domic</a:t>
            </a:r>
            <a:r>
              <a:rPr lang="es-CO" sz="3200" dirty="0" smtClean="0"/>
              <a:t>.</a:t>
            </a:r>
          </a:p>
          <a:p>
            <a:r>
              <a:rPr lang="es-CO" sz="3200" dirty="0"/>
              <a:t>	</a:t>
            </a:r>
            <a:r>
              <a:rPr lang="es-CO" sz="3200" dirty="0" smtClean="0"/>
              <a:t>	</a:t>
            </a:r>
          </a:p>
        </p:txBody>
      </p:sp>
      <p:pic>
        <p:nvPicPr>
          <p:cNvPr id="2050" name="Picture 2" descr="https://fbcdn-sphotos-f-a.akamaihd.net/hphotos-ak-ash3/537632_514518025248141_1709807175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14100" y="2718596"/>
            <a:ext cx="1793099" cy="13914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fbcdn-sphotos-b-a.akamaihd.net/hphotos-ak-ash4/432357_376491982441801_1966484508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4446712"/>
            <a:ext cx="1738164" cy="2064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667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¿QUÉ ES LO QUE HAY QUE FINANCIAR?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4" name="3 CuadroTexto"/>
          <p:cNvSpPr txBox="1"/>
          <p:nvPr/>
        </p:nvSpPr>
        <p:spPr>
          <a:xfrm>
            <a:off x="395535" y="1988840"/>
            <a:ext cx="7526351" cy="5201424"/>
          </a:xfrm>
          <a:prstGeom prst="rect">
            <a:avLst/>
          </a:prstGeom>
          <a:noFill/>
        </p:spPr>
        <p:txBody>
          <a:bodyPr wrap="square" rtlCol="0">
            <a:spAutoFit/>
          </a:bodyPr>
          <a:lstStyle/>
          <a:p>
            <a:r>
              <a:rPr lang="es-CO" sz="4400" b="1" dirty="0" smtClean="0">
                <a:effectLst>
                  <a:outerShdw blurRad="38100" dist="38100" dir="2700000" algn="tl">
                    <a:srgbClr val="000000">
                      <a:alpha val="43137"/>
                    </a:srgbClr>
                  </a:outerShdw>
                </a:effectLst>
              </a:rPr>
              <a:t>Bienestar 	</a:t>
            </a:r>
            <a:r>
              <a:rPr lang="es-CO" sz="3200" dirty="0" smtClean="0"/>
              <a:t>=  	 Salud integral</a:t>
            </a:r>
          </a:p>
          <a:p>
            <a:r>
              <a:rPr lang="es-CO" sz="3200" dirty="0"/>
              <a:t>	</a:t>
            </a:r>
            <a:r>
              <a:rPr lang="es-CO" sz="3200" dirty="0" smtClean="0"/>
              <a:t>			  </a:t>
            </a:r>
          </a:p>
          <a:p>
            <a:r>
              <a:rPr lang="es-CO" sz="3200" dirty="0"/>
              <a:t>	</a:t>
            </a:r>
            <a:r>
              <a:rPr lang="es-CO" sz="3200" dirty="0" smtClean="0"/>
              <a:t>			  Recreación</a:t>
            </a:r>
          </a:p>
          <a:p>
            <a:endParaRPr lang="es-CO" sz="3200" dirty="0"/>
          </a:p>
          <a:p>
            <a:r>
              <a:rPr lang="es-CO" sz="3200" dirty="0" smtClean="0"/>
              <a:t>				  Deporte</a:t>
            </a:r>
          </a:p>
          <a:p>
            <a:endParaRPr lang="es-CO" sz="3200" dirty="0"/>
          </a:p>
          <a:p>
            <a:r>
              <a:rPr lang="es-CO" sz="3200" dirty="0" smtClean="0"/>
              <a:t>				  Cultura</a:t>
            </a:r>
          </a:p>
          <a:p>
            <a:r>
              <a:rPr lang="es-CO" sz="3200" dirty="0"/>
              <a:t>	</a:t>
            </a:r>
            <a:r>
              <a:rPr lang="es-CO" sz="3200" dirty="0" smtClean="0"/>
              <a:t>			</a:t>
            </a:r>
          </a:p>
          <a:p>
            <a:r>
              <a:rPr lang="es-CO" sz="3200" dirty="0"/>
              <a:t>	</a:t>
            </a:r>
            <a:r>
              <a:rPr lang="es-CO" sz="3200" dirty="0" smtClean="0"/>
              <a:t>			  Ingresos</a:t>
            </a:r>
          </a:p>
          <a:p>
            <a:r>
              <a:rPr lang="es-CO" sz="3200" dirty="0"/>
              <a:t>	</a:t>
            </a:r>
            <a:r>
              <a:rPr lang="es-CO" sz="3200" dirty="0" smtClean="0"/>
              <a:t>	</a:t>
            </a:r>
          </a:p>
        </p:txBody>
      </p:sp>
      <p:pic>
        <p:nvPicPr>
          <p:cNvPr id="3074" name="Picture 2" descr="http://blogdosquadrinhos.blog.uol.com.br/images/enemlaer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817" y="3212976"/>
            <a:ext cx="396240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485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¿QUÉ ES LO QUE HAY QUE FINANCIAR?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4" name="3 CuadroTexto"/>
          <p:cNvSpPr txBox="1"/>
          <p:nvPr/>
        </p:nvSpPr>
        <p:spPr>
          <a:xfrm>
            <a:off x="395535" y="1988840"/>
            <a:ext cx="7526351" cy="4708981"/>
          </a:xfrm>
          <a:prstGeom prst="rect">
            <a:avLst/>
          </a:prstGeom>
          <a:noFill/>
        </p:spPr>
        <p:txBody>
          <a:bodyPr wrap="square" rtlCol="0">
            <a:spAutoFit/>
          </a:bodyPr>
          <a:lstStyle/>
          <a:p>
            <a:r>
              <a:rPr lang="es-CO" sz="4400" b="1" dirty="0" smtClean="0">
                <a:effectLst>
                  <a:outerShdw blurRad="38100" dist="38100" dir="2700000" algn="tl">
                    <a:srgbClr val="000000">
                      <a:alpha val="43137"/>
                    </a:srgbClr>
                  </a:outerShdw>
                </a:effectLst>
              </a:rPr>
              <a:t>Gastos complementarios 	</a:t>
            </a:r>
            <a:r>
              <a:rPr lang="es-CO" sz="3200" dirty="0" smtClean="0"/>
              <a:t>=  	 				Fotocopias</a:t>
            </a:r>
          </a:p>
          <a:p>
            <a:r>
              <a:rPr lang="es-CO" sz="3200" dirty="0"/>
              <a:t>	</a:t>
            </a:r>
            <a:r>
              <a:rPr lang="es-CO" sz="3200" dirty="0" smtClean="0"/>
              <a:t>			  </a:t>
            </a:r>
          </a:p>
          <a:p>
            <a:r>
              <a:rPr lang="es-CO" sz="3200" dirty="0"/>
              <a:t>	</a:t>
            </a:r>
            <a:r>
              <a:rPr lang="es-CO" sz="3200" dirty="0" smtClean="0"/>
              <a:t>			Útiles</a:t>
            </a:r>
          </a:p>
          <a:p>
            <a:endParaRPr lang="es-CO" sz="3200" dirty="0"/>
          </a:p>
          <a:p>
            <a:r>
              <a:rPr lang="es-CO" sz="3200" dirty="0" smtClean="0"/>
              <a:t>				Libros</a:t>
            </a:r>
          </a:p>
          <a:p>
            <a:endParaRPr lang="es-CO" sz="3200" dirty="0"/>
          </a:p>
          <a:p>
            <a:r>
              <a:rPr lang="es-CO" sz="3200" dirty="0" smtClean="0"/>
              <a:t>				Gastos sociales</a:t>
            </a:r>
          </a:p>
          <a:p>
            <a:r>
              <a:rPr lang="es-CO" sz="3200" dirty="0"/>
              <a:t>	</a:t>
            </a:r>
            <a:r>
              <a:rPr lang="es-CO" sz="3200" dirty="0" smtClean="0"/>
              <a:t>			</a:t>
            </a:r>
            <a:r>
              <a:rPr lang="es-CO" sz="3200" dirty="0"/>
              <a:t>	</a:t>
            </a:r>
            <a:r>
              <a:rPr lang="es-CO" sz="3200" dirty="0" smtClean="0"/>
              <a:t>	</a:t>
            </a:r>
          </a:p>
        </p:txBody>
      </p:sp>
      <p:pic>
        <p:nvPicPr>
          <p:cNvPr id="4100" name="Picture 4" descr="http://3.bp.blogspot.com/_BIwTWz0Ajjc/TT8k1QQM2uI/AAAAAAAAABs/IF-k5NCDdOA/s270/UTILES_INUTIL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593553"/>
            <a:ext cx="253365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830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921826" y="2276872"/>
            <a:ext cx="7200800" cy="255454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¿QUIÉN DEBE FINANCIAR 	QUÉ?</a:t>
            </a:r>
          </a:p>
          <a:p>
            <a:pPr algn="ctr"/>
            <a:endParaRPr lang="es-CO" sz="3200" dirty="0">
              <a:effectLst>
                <a:outerShdw blurRad="38100" dist="38100" dir="2700000" algn="tl">
                  <a:srgbClr val="000000">
                    <a:alpha val="43137"/>
                  </a:srgbClr>
                </a:outerShdw>
              </a:effectLst>
              <a:latin typeface="Andalus" pitchFamily="18" charset="-78"/>
              <a:cs typeface="Andalus" pitchFamily="18" charset="-78"/>
            </a:endParaRPr>
          </a:p>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¿HASTA DONDE LLEGA EL CONCEPTO DE FINANCIACIÓN DE LA EDUCACIÓN SUPERIOR?</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Tree>
    <p:extLst>
      <p:ext uri="{BB962C8B-B14F-4D97-AF65-F5344CB8AC3E}">
        <p14:creationId xmlns:p14="http://schemas.microsoft.com/office/powerpoint/2010/main" val="14138316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LOS MODELOS DE FINANCIACIÓN</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graphicFrame>
        <p:nvGraphicFramePr>
          <p:cNvPr id="5" name="4 Diagrama"/>
          <p:cNvGraphicFramePr/>
          <p:nvPr>
            <p:extLst>
              <p:ext uri="{D42A27DB-BD31-4B8C-83A1-F6EECF244321}">
                <p14:modId xmlns:p14="http://schemas.microsoft.com/office/powerpoint/2010/main" val="4147038033"/>
              </p:ext>
            </p:extLst>
          </p:nvPr>
        </p:nvGraphicFramePr>
        <p:xfrm>
          <a:off x="395536" y="908720"/>
          <a:ext cx="8376592" cy="56029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38316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LOS MODELOS DE FINANCIACIÓN</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graphicFrame>
        <p:nvGraphicFramePr>
          <p:cNvPr id="4" name="3 Gráfico"/>
          <p:cNvGraphicFramePr/>
          <p:nvPr>
            <p:extLst>
              <p:ext uri="{D42A27DB-BD31-4B8C-83A1-F6EECF244321}">
                <p14:modId xmlns:p14="http://schemas.microsoft.com/office/powerpoint/2010/main" val="716760016"/>
              </p:ext>
            </p:extLst>
          </p:nvPr>
        </p:nvGraphicFramePr>
        <p:xfrm>
          <a:off x="481192" y="1268760"/>
          <a:ext cx="7920880" cy="48965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01346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1077218"/>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EL DEBATE POLÍTICO ALREDEDOR DE LA FINANCIACIÓN DE LA E.S.</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5" name="4 CuadroTexto"/>
          <p:cNvSpPr txBox="1"/>
          <p:nvPr/>
        </p:nvSpPr>
        <p:spPr>
          <a:xfrm>
            <a:off x="539552" y="1988840"/>
            <a:ext cx="7992888" cy="4524315"/>
          </a:xfrm>
          <a:prstGeom prst="rect">
            <a:avLst/>
          </a:prstGeom>
          <a:noFill/>
        </p:spPr>
        <p:txBody>
          <a:bodyPr wrap="square" rtlCol="0">
            <a:spAutoFit/>
          </a:bodyPr>
          <a:lstStyle/>
          <a:p>
            <a:r>
              <a:rPr lang="es-CO" sz="2400" dirty="0" smtClean="0">
                <a:latin typeface="Andalus" pitchFamily="18" charset="-78"/>
                <a:cs typeface="Andalus" pitchFamily="18" charset="-78"/>
              </a:rPr>
              <a:t>LA ES COMO UN DERECHO SOCIAL O UN BIEN PÚBLICO VS. LA ES COMO UNA MERCANCIA: EL DISCURSO DEL CAPITAL HUMANO</a:t>
            </a:r>
          </a:p>
          <a:p>
            <a:endParaRPr lang="es-CO" sz="2400" dirty="0">
              <a:latin typeface="Andalus" pitchFamily="18" charset="-78"/>
              <a:cs typeface="Andalus" pitchFamily="18" charset="-78"/>
            </a:endParaRPr>
          </a:p>
          <a:p>
            <a:r>
              <a:rPr lang="es-CO" sz="2400" dirty="0" smtClean="0">
                <a:latin typeface="Andalus" pitchFamily="18" charset="-78"/>
                <a:cs typeface="Andalus" pitchFamily="18" charset="-78"/>
              </a:rPr>
              <a:t>EL INTERÉS COMÚN: LA INVERSIÓN PÚBLICA EN ES. Y LA TEORÍA DE LA CAPTURA.</a:t>
            </a:r>
          </a:p>
          <a:p>
            <a:endParaRPr lang="es-CO" sz="2400" dirty="0">
              <a:latin typeface="Andalus" pitchFamily="18" charset="-78"/>
              <a:cs typeface="Andalus" pitchFamily="18" charset="-78"/>
            </a:endParaRPr>
          </a:p>
          <a:p>
            <a:r>
              <a:rPr lang="es-CO" sz="2400" dirty="0" smtClean="0">
                <a:latin typeface="Andalus" pitchFamily="18" charset="-78"/>
                <a:cs typeface="Andalus" pitchFamily="18" charset="-78"/>
              </a:rPr>
              <a:t>EL DEBATE PRESUPUESTAL: QUE TAN IMPORTANTE ES LA ES. EN LAS AGENDAS DEL PARLAMENTO Y EL EJECUTVO</a:t>
            </a:r>
          </a:p>
          <a:p>
            <a:r>
              <a:rPr lang="es-CO" sz="2400" dirty="0">
                <a:latin typeface="Andalus" pitchFamily="18" charset="-78"/>
                <a:cs typeface="Andalus" pitchFamily="18" charset="-78"/>
              </a:rPr>
              <a:t>	</a:t>
            </a:r>
            <a:r>
              <a:rPr lang="es-CO" sz="2400" dirty="0" smtClean="0">
                <a:latin typeface="Andalus" pitchFamily="18" charset="-78"/>
                <a:cs typeface="Andalus" pitchFamily="18" charset="-78"/>
              </a:rPr>
              <a:t>Una advertencia para el SENA</a:t>
            </a:r>
          </a:p>
          <a:p>
            <a:endParaRPr lang="es-CO" sz="2400" dirty="0">
              <a:latin typeface="Andalus" pitchFamily="18" charset="-78"/>
              <a:cs typeface="Andalus" pitchFamily="18" charset="-78"/>
            </a:endParaRPr>
          </a:p>
          <a:p>
            <a:endParaRPr lang="es-CO" sz="2400" dirty="0">
              <a:latin typeface="Andalus" pitchFamily="18" charset="-78"/>
              <a:cs typeface="Andalus" pitchFamily="18" charset="-78"/>
            </a:endParaRPr>
          </a:p>
        </p:txBody>
      </p:sp>
    </p:spTree>
    <p:extLst>
      <p:ext uri="{BB962C8B-B14F-4D97-AF65-F5344CB8AC3E}">
        <p14:creationId xmlns:p14="http://schemas.microsoft.com/office/powerpoint/2010/main" val="37909490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ALGUNAS EVIDENCIAS PRÁCTICAS…</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5" name="4 CuadroTexto"/>
          <p:cNvSpPr txBox="1"/>
          <p:nvPr/>
        </p:nvSpPr>
        <p:spPr>
          <a:xfrm>
            <a:off x="341856" y="927995"/>
            <a:ext cx="8334600" cy="7109639"/>
          </a:xfrm>
          <a:prstGeom prst="rect">
            <a:avLst/>
          </a:prstGeom>
          <a:noFill/>
        </p:spPr>
        <p:txBody>
          <a:bodyPr wrap="square" rtlCol="0">
            <a:spAutoFit/>
          </a:bodyPr>
          <a:lstStyle/>
          <a:p>
            <a:pPr algn="just"/>
            <a:r>
              <a:rPr lang="es-CO" sz="2400" b="1" dirty="0" smtClean="0">
                <a:latin typeface="Andalus" pitchFamily="18" charset="-78"/>
                <a:cs typeface="Andalus" pitchFamily="18" charset="-78"/>
              </a:rPr>
              <a:t>Presupuesto del SUP, en franco decrecimiento real: </a:t>
            </a:r>
            <a:r>
              <a:rPr lang="es-CO" sz="2400" dirty="0" smtClean="0">
                <a:latin typeface="Andalus" pitchFamily="18" charset="-78"/>
                <a:cs typeface="Andalus" pitchFamily="18" charset="-78"/>
              </a:rPr>
              <a:t>entre 1990 y 2011 las universidades dejaron de recibir 8,3 billones de pesos de transferencia…con la actual reforma tributaria la financiación del SENA queda en el limbo presupuestal.</a:t>
            </a:r>
          </a:p>
          <a:p>
            <a:endParaRPr lang="es-CO" sz="2400" dirty="0">
              <a:latin typeface="Andalus" pitchFamily="18" charset="-78"/>
              <a:cs typeface="Andalus" pitchFamily="18" charset="-78"/>
            </a:endParaRPr>
          </a:p>
          <a:p>
            <a:pPr algn="just"/>
            <a:r>
              <a:rPr lang="es-CO" sz="2400" b="1" dirty="0" smtClean="0">
                <a:latin typeface="Andalus" pitchFamily="18" charset="-78"/>
                <a:cs typeface="Andalus" pitchFamily="18" charset="-78"/>
              </a:rPr>
              <a:t>Mayores presiones por la “eficiencia”: </a:t>
            </a:r>
            <a:r>
              <a:rPr lang="es-CO" sz="2400" dirty="0" smtClean="0">
                <a:latin typeface="Andalus" pitchFamily="18" charset="-78"/>
                <a:cs typeface="Andalus" pitchFamily="18" charset="-78"/>
              </a:rPr>
              <a:t>incrementar coberturas, prioridad en los gastos directos, aplazamiento de las inversiones en infraestructura.</a:t>
            </a:r>
          </a:p>
          <a:p>
            <a:pPr algn="just"/>
            <a:endParaRPr lang="es-CO" sz="2400" b="1" dirty="0">
              <a:latin typeface="Andalus" pitchFamily="18" charset="-78"/>
              <a:cs typeface="Andalus" pitchFamily="18" charset="-78"/>
            </a:endParaRPr>
          </a:p>
          <a:p>
            <a:pPr algn="just"/>
            <a:r>
              <a:rPr lang="es-CO" sz="2400" b="1" dirty="0" smtClean="0">
                <a:latin typeface="Andalus" pitchFamily="18" charset="-78"/>
                <a:cs typeface="Andalus" pitchFamily="18" charset="-78"/>
              </a:rPr>
              <a:t>Aumento de políticas privatizadoras de la ESP: </a:t>
            </a:r>
            <a:r>
              <a:rPr lang="es-CO" sz="2400" dirty="0" smtClean="0">
                <a:latin typeface="Andalus" pitchFamily="18" charset="-78"/>
                <a:cs typeface="Andalus" pitchFamily="18" charset="-78"/>
              </a:rPr>
              <a:t>mayores recursos para sistemas de crédito educativo (ICETEX), presiones para desmontar mecanismos de estabilidad financiera (parafiscales SENA, ESAP), aumento de convenios con entidades privadas (en la formación técnica el crecimiento es avasallador: 350% en los últimos 5 años)</a:t>
            </a:r>
          </a:p>
          <a:p>
            <a:endParaRPr lang="es-CO" sz="2400" dirty="0">
              <a:latin typeface="Andalus" pitchFamily="18" charset="-78"/>
              <a:cs typeface="Andalus" pitchFamily="18" charset="-78"/>
            </a:endParaRPr>
          </a:p>
          <a:p>
            <a:endParaRPr lang="es-CO" sz="2400" dirty="0" smtClean="0">
              <a:latin typeface="Andalus" pitchFamily="18" charset="-78"/>
              <a:cs typeface="Andalus" pitchFamily="18" charset="-78"/>
            </a:endParaRPr>
          </a:p>
          <a:p>
            <a:endParaRPr lang="es-CO" sz="2400" dirty="0">
              <a:latin typeface="Andalus" pitchFamily="18" charset="-78"/>
              <a:cs typeface="Andalus" pitchFamily="18" charset="-78"/>
            </a:endParaRPr>
          </a:p>
          <a:p>
            <a:endParaRPr lang="es-CO" sz="2400" dirty="0">
              <a:latin typeface="Andalus" pitchFamily="18" charset="-78"/>
              <a:cs typeface="Andalus" pitchFamily="18" charset="-78"/>
            </a:endParaRPr>
          </a:p>
        </p:txBody>
      </p:sp>
    </p:spTree>
    <p:extLst>
      <p:ext uri="{BB962C8B-B14F-4D97-AF65-F5344CB8AC3E}">
        <p14:creationId xmlns:p14="http://schemas.microsoft.com/office/powerpoint/2010/main" val="1871093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252" y="6165304"/>
            <a:ext cx="2042748" cy="6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15616" y="323945"/>
            <a:ext cx="7200800" cy="584775"/>
          </a:xfrm>
          <a:prstGeom prst="rect">
            <a:avLst/>
          </a:prstGeom>
          <a:noFill/>
        </p:spPr>
        <p:txBody>
          <a:bodyPr wrap="square" rtlCol="0">
            <a:spAutoFit/>
          </a:bodyPr>
          <a:lstStyle/>
          <a:p>
            <a:pPr algn="ctr"/>
            <a:r>
              <a:rPr lang="es-CO" sz="3200" dirty="0" smtClean="0">
                <a:effectLst>
                  <a:outerShdw blurRad="38100" dist="38100" dir="2700000" algn="tl">
                    <a:srgbClr val="000000">
                      <a:alpha val="43137"/>
                    </a:srgbClr>
                  </a:outerShdw>
                </a:effectLst>
                <a:latin typeface="Andalus" pitchFamily="18" charset="-78"/>
                <a:cs typeface="Andalus" pitchFamily="18" charset="-78"/>
              </a:rPr>
              <a:t>PASOS EN LA VIA CORRECTA?</a:t>
            </a:r>
            <a:endParaRPr lang="es-CO" sz="3200" dirty="0">
              <a:effectLst>
                <a:outerShdw blurRad="38100" dist="38100" dir="2700000" algn="tl">
                  <a:srgbClr val="000000">
                    <a:alpha val="43137"/>
                  </a:srgbClr>
                </a:outerShdw>
              </a:effectLst>
              <a:latin typeface="Andalus" pitchFamily="18" charset="-78"/>
              <a:cs typeface="Andalus" pitchFamily="18" charset="-78"/>
            </a:endParaRPr>
          </a:p>
        </p:txBody>
      </p:sp>
      <p:sp>
        <p:nvSpPr>
          <p:cNvPr id="5" name="4 CuadroTexto"/>
          <p:cNvSpPr txBox="1"/>
          <p:nvPr/>
        </p:nvSpPr>
        <p:spPr>
          <a:xfrm>
            <a:off x="341856" y="927995"/>
            <a:ext cx="8334600" cy="6740307"/>
          </a:xfrm>
          <a:prstGeom prst="rect">
            <a:avLst/>
          </a:prstGeom>
          <a:noFill/>
        </p:spPr>
        <p:txBody>
          <a:bodyPr wrap="square" rtlCol="0">
            <a:spAutoFit/>
          </a:bodyPr>
          <a:lstStyle/>
          <a:p>
            <a:pPr algn="just"/>
            <a:r>
              <a:rPr lang="es-CO" sz="2400" b="1" dirty="0" smtClean="0">
                <a:latin typeface="Andalus" pitchFamily="18" charset="-78"/>
                <a:cs typeface="Andalus" pitchFamily="18" charset="-78"/>
              </a:rPr>
              <a:t>Defensa de la parafiscalidad: </a:t>
            </a:r>
            <a:r>
              <a:rPr lang="es-CO" sz="2400" dirty="0" smtClean="0">
                <a:latin typeface="Andalus" pitchFamily="18" charset="-78"/>
                <a:cs typeface="Andalus" pitchFamily="18" charset="-78"/>
              </a:rPr>
              <a:t>las ideas que sustentan dichos desmontes parten de ejercicios de pésima economía, que justifican intereses políticos.</a:t>
            </a:r>
          </a:p>
          <a:p>
            <a:pPr algn="just"/>
            <a:endParaRPr lang="es-CO" sz="2400" dirty="0">
              <a:latin typeface="Andalus" pitchFamily="18" charset="-78"/>
              <a:cs typeface="Andalus" pitchFamily="18" charset="-78"/>
            </a:endParaRPr>
          </a:p>
          <a:p>
            <a:pPr algn="just"/>
            <a:r>
              <a:rPr lang="es-CO" sz="2400" b="1" dirty="0" smtClean="0">
                <a:latin typeface="Andalus" pitchFamily="18" charset="-78"/>
                <a:cs typeface="Andalus" pitchFamily="18" charset="-78"/>
              </a:rPr>
              <a:t>Discutir las prioridades del presupuesto:</a:t>
            </a:r>
            <a:r>
              <a:rPr lang="es-CO" sz="2400" dirty="0" smtClean="0">
                <a:latin typeface="Andalus" pitchFamily="18" charset="-78"/>
                <a:cs typeface="Andalus" pitchFamily="18" charset="-78"/>
              </a:rPr>
              <a:t> un país que destina el 57% de su presupuesto a la guerra y a la deuda.</a:t>
            </a:r>
          </a:p>
          <a:p>
            <a:pPr algn="just"/>
            <a:endParaRPr lang="es-CO" sz="2400" b="1" dirty="0">
              <a:latin typeface="Andalus" pitchFamily="18" charset="-78"/>
              <a:cs typeface="Andalus" pitchFamily="18" charset="-78"/>
            </a:endParaRPr>
          </a:p>
          <a:p>
            <a:pPr algn="just"/>
            <a:r>
              <a:rPr lang="es-CO" sz="2400" b="1" dirty="0" smtClean="0">
                <a:latin typeface="Andalus" pitchFamily="18" charset="-78"/>
                <a:cs typeface="Andalus" pitchFamily="18" charset="-78"/>
              </a:rPr>
              <a:t>La ES. como derecho social esencial: </a:t>
            </a:r>
            <a:r>
              <a:rPr lang="es-CO" sz="2400" dirty="0" smtClean="0">
                <a:latin typeface="Andalus" pitchFamily="18" charset="-78"/>
                <a:cs typeface="Andalus" pitchFamily="18" charset="-78"/>
              </a:rPr>
              <a:t>el concepto permitiría superar la dicotomía de la educación como mercancía y por lo menos en la norma protegería el presupuestos del SUP, y del SENA.</a:t>
            </a:r>
          </a:p>
          <a:p>
            <a:pPr algn="just"/>
            <a:endParaRPr lang="es-CO" sz="2400" b="1" dirty="0">
              <a:latin typeface="Andalus" pitchFamily="18" charset="-78"/>
              <a:cs typeface="Andalus" pitchFamily="18" charset="-78"/>
            </a:endParaRPr>
          </a:p>
          <a:p>
            <a:pPr algn="just"/>
            <a:r>
              <a:rPr lang="es-CO" sz="2400" b="1" dirty="0" smtClean="0">
                <a:latin typeface="Andalus" pitchFamily="18" charset="-78"/>
                <a:cs typeface="Andalus" pitchFamily="18" charset="-78"/>
              </a:rPr>
              <a:t>La discusión sobre los costos de la ES: </a:t>
            </a:r>
            <a:r>
              <a:rPr lang="es-CO" sz="2400" dirty="0" smtClean="0">
                <a:latin typeface="Andalus" pitchFamily="18" charset="-78"/>
                <a:cs typeface="Andalus" pitchFamily="18" charset="-78"/>
              </a:rPr>
              <a:t>un concepto amplio de costos permitiría llevar el debate presupuestal más allá del tema de matriculas, y plantear la idea de gratuidad.</a:t>
            </a:r>
            <a:endParaRPr lang="es-CO" sz="2400" dirty="0">
              <a:latin typeface="Andalus" pitchFamily="18" charset="-78"/>
              <a:cs typeface="Andalus" pitchFamily="18" charset="-78"/>
            </a:endParaRPr>
          </a:p>
          <a:p>
            <a:endParaRPr lang="es-CO" sz="2400" dirty="0" smtClean="0">
              <a:latin typeface="Andalus" pitchFamily="18" charset="-78"/>
              <a:cs typeface="Andalus" pitchFamily="18" charset="-78"/>
            </a:endParaRPr>
          </a:p>
          <a:p>
            <a:endParaRPr lang="es-CO" sz="2400" dirty="0">
              <a:latin typeface="Andalus" pitchFamily="18" charset="-78"/>
              <a:cs typeface="Andalus" pitchFamily="18" charset="-78"/>
            </a:endParaRPr>
          </a:p>
          <a:p>
            <a:endParaRPr lang="es-CO" sz="2400" dirty="0">
              <a:latin typeface="Andalus" pitchFamily="18" charset="-78"/>
              <a:cs typeface="Andalus" pitchFamily="18" charset="-78"/>
            </a:endParaRPr>
          </a:p>
        </p:txBody>
      </p:sp>
    </p:spTree>
    <p:extLst>
      <p:ext uri="{BB962C8B-B14F-4D97-AF65-F5344CB8AC3E}">
        <p14:creationId xmlns:p14="http://schemas.microsoft.com/office/powerpoint/2010/main" val="176437867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TotalTime>
  <Words>464</Words>
  <Application>Microsoft Office PowerPoint</Application>
  <PresentationFormat>Presentación en pantalla (4:3)</PresentationFormat>
  <Paragraphs>79</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Crisis en la financiación de la Educación Superior en Colombia Análisis y perspectivas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Crisis en la financiación de la Educación Superior en Colombia</dc:title>
  <dc:creator>USUARIO</dc:creator>
  <cp:lastModifiedBy>usuario</cp:lastModifiedBy>
  <cp:revision>11</cp:revision>
  <dcterms:created xsi:type="dcterms:W3CDTF">2012-12-11T11:03:36Z</dcterms:created>
  <dcterms:modified xsi:type="dcterms:W3CDTF">2013-01-10T01:15:32Z</dcterms:modified>
</cp:coreProperties>
</file>